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51"/>
  </p:notesMasterIdLst>
  <p:sldIdLst>
    <p:sldId id="260" r:id="rId3"/>
    <p:sldId id="264" r:id="rId4"/>
    <p:sldId id="265" r:id="rId5"/>
    <p:sldId id="256" r:id="rId6"/>
    <p:sldId id="267" r:id="rId7"/>
    <p:sldId id="257" r:id="rId8"/>
    <p:sldId id="262" r:id="rId9"/>
    <p:sldId id="316" r:id="rId10"/>
    <p:sldId id="326" r:id="rId11"/>
    <p:sldId id="327" r:id="rId12"/>
    <p:sldId id="296" r:id="rId13"/>
    <p:sldId id="297" r:id="rId14"/>
    <p:sldId id="325" r:id="rId15"/>
    <p:sldId id="307" r:id="rId16"/>
    <p:sldId id="311" r:id="rId17"/>
    <p:sldId id="310" r:id="rId18"/>
    <p:sldId id="315" r:id="rId19"/>
    <p:sldId id="314" r:id="rId20"/>
    <p:sldId id="275" r:id="rId21"/>
    <p:sldId id="276" r:id="rId22"/>
    <p:sldId id="278" r:id="rId23"/>
    <p:sldId id="279" r:id="rId24"/>
    <p:sldId id="280" r:id="rId25"/>
    <p:sldId id="281" r:id="rId26"/>
    <p:sldId id="277" r:id="rId27"/>
    <p:sldId id="318" r:id="rId28"/>
    <p:sldId id="319" r:id="rId29"/>
    <p:sldId id="282" r:id="rId30"/>
    <p:sldId id="329" r:id="rId31"/>
    <p:sldId id="298" r:id="rId32"/>
    <p:sldId id="300" r:id="rId33"/>
    <p:sldId id="302" r:id="rId34"/>
    <p:sldId id="304" r:id="rId35"/>
    <p:sldId id="330" r:id="rId36"/>
    <p:sldId id="309" r:id="rId37"/>
    <p:sldId id="283" r:id="rId38"/>
    <p:sldId id="313" r:id="rId39"/>
    <p:sldId id="284" r:id="rId40"/>
    <p:sldId id="286" r:id="rId41"/>
    <p:sldId id="287" r:id="rId42"/>
    <p:sldId id="289" r:id="rId43"/>
    <p:sldId id="290" r:id="rId44"/>
    <p:sldId id="291" r:id="rId45"/>
    <p:sldId id="293" r:id="rId46"/>
    <p:sldId id="294" r:id="rId47"/>
    <p:sldId id="322" r:id="rId48"/>
    <p:sldId id="323" r:id="rId49"/>
    <p:sldId id="32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D1569B-DDB7-4921-8FF8-3550211A8429}">
          <p14:sldIdLst>
            <p14:sldId id="260"/>
            <p14:sldId id="264"/>
            <p14:sldId id="265"/>
            <p14:sldId id="256"/>
            <p14:sldId id="267"/>
            <p14:sldId id="257"/>
            <p14:sldId id="262"/>
          </p14:sldIdLst>
        </p14:section>
        <p14:section name="자가격리" id="{E1FD8359-E287-45C6-85ED-13D75DD90D8F}">
          <p14:sldIdLst>
            <p14:sldId id="316"/>
            <p14:sldId id="326"/>
            <p14:sldId id="327"/>
            <p14:sldId id="296"/>
            <p14:sldId id="297"/>
            <p14:sldId id="325"/>
            <p14:sldId id="307"/>
            <p14:sldId id="311"/>
            <p14:sldId id="310"/>
            <p14:sldId id="315"/>
            <p14:sldId id="314"/>
            <p14:sldId id="275"/>
            <p14:sldId id="276"/>
            <p14:sldId id="278"/>
            <p14:sldId id="279"/>
            <p14:sldId id="280"/>
            <p14:sldId id="281"/>
            <p14:sldId id="277"/>
            <p14:sldId id="318"/>
            <p14:sldId id="319"/>
          </p14:sldIdLst>
        </p14:section>
        <p14:section name="생활치료" id="{50B1FF13-D931-49D5-859C-889C7C06956D}">
          <p14:sldIdLst>
            <p14:sldId id="282"/>
            <p14:sldId id="329"/>
            <p14:sldId id="298"/>
            <p14:sldId id="300"/>
            <p14:sldId id="302"/>
            <p14:sldId id="304"/>
            <p14:sldId id="330"/>
            <p14:sldId id="309"/>
            <p14:sldId id="283"/>
            <p14:sldId id="313"/>
            <p14:sldId id="284"/>
            <p14:sldId id="286"/>
            <p14:sldId id="287"/>
            <p14:sldId id="289"/>
            <p14:sldId id="290"/>
            <p14:sldId id="291"/>
            <p14:sldId id="293"/>
            <p14:sldId id="294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4BBF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4" autoAdjust="0"/>
    <p:restoredTop sz="95122" autoAdjust="0"/>
  </p:normalViewPr>
  <p:slideViewPr>
    <p:cSldViewPr snapToGrid="0">
      <p:cViewPr>
        <p:scale>
          <a:sx n="159" d="100"/>
          <a:sy n="159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BE616-0702-412D-B065-2AD7C72025E3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B58C-ED01-4982-960B-C8238181F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0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6B58C-ED01-4982-960B-C8238181F3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5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5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4660A-4FDB-49AF-B5AA-BBDEB9E56778}"/>
              </a:ext>
            </a:extLst>
          </p:cNvPr>
          <p:cNvGrpSpPr/>
          <p:nvPr userDrawn="1"/>
        </p:nvGrpSpPr>
        <p:grpSpPr>
          <a:xfrm>
            <a:off x="11088529" y="-5124"/>
            <a:ext cx="787223" cy="760412"/>
            <a:chOff x="8316416" y="-5124"/>
            <a:chExt cx="590420" cy="760412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805928B-8673-4DDB-BAC8-FC4DFD7D5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252514" y="100966"/>
              <a:ext cx="760412" cy="548232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anchor="ctr"/>
            <a:lstStyle/>
            <a:p>
              <a:pPr defTabSz="914121" eaLnBrk="1" hangingPunct="1">
                <a:defRPr/>
              </a:pPr>
              <a:endParaRPr lang="zh-CN" altLang="zh-CN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矩形 141">
              <a:extLst>
                <a:ext uri="{FF2B5EF4-FFF2-40B4-BE49-F238E27FC236}">
                  <a16:creationId xmlns:a16="http://schemas.microsoft.com/office/drawing/2014/main" id="{00A611E2-0594-4B50-9D45-BA17D5493F2C}"/>
                </a:ext>
              </a:extLst>
            </p:cNvPr>
            <p:cNvSpPr/>
            <p:nvPr/>
          </p:nvSpPr>
          <p:spPr bwMode="auto">
            <a:xfrm>
              <a:off x="8316416" y="9035"/>
              <a:ext cx="475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Part</a:t>
              </a:r>
              <a:endParaRPr lang="zh-CN" altLang="en-US" sz="1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수영, 수상스포츠, 스포츠이(가) 표시된 사진&#10;&#10;자동 생성된 설명">
            <a:extLst>
              <a:ext uri="{FF2B5EF4-FFF2-40B4-BE49-F238E27FC236}">
                <a16:creationId xmlns:a16="http://schemas.microsoft.com/office/drawing/2014/main" id="{3C9BB704-7EF0-4B68-A3E6-E439DD99F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348" r="19953" b="-2348"/>
          <a:stretch/>
        </p:blipFill>
        <p:spPr>
          <a:xfrm>
            <a:off x="0" y="0"/>
            <a:ext cx="12191991" cy="70291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1EC14-BF71-47C1-85B4-BE6FEEC81FFE}"/>
              </a:ext>
            </a:extLst>
          </p:cNvPr>
          <p:cNvSpPr/>
          <p:nvPr userDrawn="1"/>
        </p:nvSpPr>
        <p:spPr>
          <a:xfrm>
            <a:off x="-1" y="0"/>
            <a:ext cx="12191991" cy="6851305"/>
          </a:xfrm>
          <a:prstGeom prst="rect">
            <a:avLst/>
          </a:prstGeom>
          <a:gradFill>
            <a:gsLst>
              <a:gs pos="100000">
                <a:schemeClr val="tx1">
                  <a:alpha val="28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81C982-077D-4443-9466-7A9484886C3A}"/>
              </a:ext>
            </a:extLst>
          </p:cNvPr>
          <p:cNvGrpSpPr/>
          <p:nvPr userDrawn="1"/>
        </p:nvGrpSpPr>
        <p:grpSpPr>
          <a:xfrm>
            <a:off x="9" y="241"/>
            <a:ext cx="10829916" cy="649725"/>
            <a:chOff x="0" y="227"/>
            <a:chExt cx="8122437" cy="649725"/>
          </a:xfrm>
          <a:solidFill>
            <a:srgbClr val="2A3B51"/>
          </a:solidFill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8317410-005F-4DF5-A502-48E2327DBC9E}"/>
                </a:ext>
              </a:extLst>
            </p:cNvPr>
            <p:cNvSpPr/>
            <p:nvPr/>
          </p:nvSpPr>
          <p:spPr>
            <a:xfrm flipV="1">
              <a:off x="7739934" y="227"/>
              <a:ext cx="382503" cy="368904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E6F60A-81FB-4CC0-83A0-58C63513966C}"/>
                </a:ext>
              </a:extLst>
            </p:cNvPr>
            <p:cNvSpPr/>
            <p:nvPr/>
          </p:nvSpPr>
          <p:spPr>
            <a:xfrm>
              <a:off x="0" y="1946"/>
              <a:ext cx="7742272" cy="367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A703FC23-FA2F-417A-9A87-5C0EDB717B48}"/>
                </a:ext>
              </a:extLst>
            </p:cNvPr>
            <p:cNvSpPr/>
            <p:nvPr/>
          </p:nvSpPr>
          <p:spPr>
            <a:xfrm flipV="1">
              <a:off x="0" y="362122"/>
              <a:ext cx="7742272" cy="28783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57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8816-FB70-45DA-AD16-37605368DDBC}"/>
              </a:ext>
            </a:extLst>
          </p:cNvPr>
          <p:cNvGrpSpPr/>
          <p:nvPr userDrawn="1"/>
        </p:nvGrpSpPr>
        <p:grpSpPr>
          <a:xfrm>
            <a:off x="3164114" y="1137724"/>
            <a:ext cx="2736719" cy="5143472"/>
            <a:chOff x="484901" y="1220727"/>
            <a:chExt cx="2736719" cy="5143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5DA3CD-81BD-4E7C-A2CA-4801EAD78888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15B639-05F1-4F8A-A09E-28580EFA9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FD20DC-44D6-4FCC-8DFF-2B1576030022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7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81A240-F93F-4687-8694-B055A9DA0512}"/>
              </a:ext>
            </a:extLst>
          </p:cNvPr>
          <p:cNvGrpSpPr/>
          <p:nvPr userDrawn="1"/>
        </p:nvGrpSpPr>
        <p:grpSpPr>
          <a:xfrm>
            <a:off x="145143" y="1137724"/>
            <a:ext cx="2736719" cy="5143472"/>
            <a:chOff x="484901" y="1220727"/>
            <a:chExt cx="2736719" cy="51434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347F3E-0BEF-4A02-BF2E-2D8F2AA02B81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8E2779-B24B-4121-98C3-8AB108B3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28CC46-75B3-4F59-AE5B-8B7E975BF76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AC9E99-0480-49CD-B033-6144C635CBF4}"/>
              </a:ext>
            </a:extLst>
          </p:cNvPr>
          <p:cNvGrpSpPr/>
          <p:nvPr userDrawn="1"/>
        </p:nvGrpSpPr>
        <p:grpSpPr>
          <a:xfrm>
            <a:off x="6183085" y="1137724"/>
            <a:ext cx="2736719" cy="5143472"/>
            <a:chOff x="484901" y="1220727"/>
            <a:chExt cx="2736719" cy="51434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0D8965-AE0B-4681-96A2-EEF180B25C1D}"/>
                </a:ext>
              </a:extLst>
            </p:cNvPr>
            <p:cNvSpPr/>
            <p:nvPr/>
          </p:nvSpPr>
          <p:spPr bwMode="auto">
            <a:xfrm>
              <a:off x="484901" y="1220727"/>
              <a:ext cx="2736719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F5EEF6-56DC-431A-94E5-66B3051FD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9"/>
            <a:stretch/>
          </p:blipFill>
          <p:spPr>
            <a:xfrm>
              <a:off x="497969" y="1229006"/>
              <a:ext cx="2717302" cy="31176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D0C522C-C621-4393-A2F0-6C1146C0BD08}"/>
                </a:ext>
              </a:extLst>
            </p:cNvPr>
            <p:cNvCxnSpPr/>
            <p:nvPr/>
          </p:nvCxnSpPr>
          <p:spPr bwMode="auto">
            <a:xfrm>
              <a:off x="488443" y="1480123"/>
              <a:ext cx="2726827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88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7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4724253"/>
            <a:ext cx="2640071" cy="2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41DB85-8E10-40E5-B792-CF4579529AAE}"/>
              </a:ext>
            </a:extLst>
          </p:cNvPr>
          <p:cNvCxnSpPr/>
          <p:nvPr userDrawn="1"/>
        </p:nvCxnSpPr>
        <p:spPr>
          <a:xfrm>
            <a:off x="0" y="5370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A86601-8A89-4D7B-B596-AB616949B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5143" y="24930"/>
            <a:ext cx="11916228" cy="489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E5A44F-9CD6-410E-8DEE-C79EC2B52736}"/>
              </a:ext>
            </a:extLst>
          </p:cNvPr>
          <p:cNvGrpSpPr/>
          <p:nvPr userDrawn="1"/>
        </p:nvGrpSpPr>
        <p:grpSpPr>
          <a:xfrm>
            <a:off x="158211" y="1146003"/>
            <a:ext cx="7185902" cy="4742215"/>
            <a:chOff x="484901" y="1220727"/>
            <a:chExt cx="7524780" cy="51434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8F4CE-3EA1-4108-A252-310009AF3C51}"/>
                </a:ext>
              </a:extLst>
            </p:cNvPr>
            <p:cNvSpPr/>
            <p:nvPr/>
          </p:nvSpPr>
          <p:spPr bwMode="auto">
            <a:xfrm>
              <a:off x="484901" y="1220727"/>
              <a:ext cx="7524780" cy="51434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C044CB-9821-4CBF-BDE5-BD5BFABA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40" b="95869"/>
            <a:stretch/>
          </p:blipFill>
          <p:spPr>
            <a:xfrm>
              <a:off x="497969" y="1229006"/>
              <a:ext cx="833120" cy="242959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6B6CA8-DA11-4476-BC3B-0E2B343E7027}"/>
                </a:ext>
              </a:extLst>
            </p:cNvPr>
            <p:cNvCxnSpPr/>
            <p:nvPr/>
          </p:nvCxnSpPr>
          <p:spPr bwMode="auto">
            <a:xfrm>
              <a:off x="488443" y="1541193"/>
              <a:ext cx="7521238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77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55C58D6-0AB4-EE4D-A3F6-249C05D3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9804" y="6618634"/>
            <a:ext cx="1438837" cy="2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30" name="직각 삼각형 2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각 삼각형 30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각 삼각형 29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직사각형 32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20" name="직각 삼각형 19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연결선 20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6">
          <p15:clr>
            <a:srgbClr val="FBAE40"/>
          </p15:clr>
        </p15:guide>
        <p15:guide id="3" pos="61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 userDrawn="1"/>
        </p:nvSpPr>
        <p:spPr>
          <a:xfrm>
            <a:off x="976999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Ⅲ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9148318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Ⅰ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양쪽 모서리가 둥근 사각형 4"/>
          <p:cNvSpPr/>
          <p:nvPr userDrawn="1"/>
        </p:nvSpPr>
        <p:spPr>
          <a:xfrm>
            <a:off x="9464367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Ⅱ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10090106" y="262769"/>
            <a:ext cx="284290" cy="200435"/>
          </a:xfrm>
          <a:prstGeom prst="round2SameRect">
            <a:avLst>
              <a:gd name="adj1" fmla="val 10000"/>
              <a:gd name="adj2" fmla="val 0"/>
            </a:avLst>
          </a:prstGeom>
          <a:solidFill>
            <a:srgbClr val="EEEEEE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bIns="36000" anchor="ctr"/>
          <a:lstStyle/>
          <a:p>
            <a:pPr marL="86400" indent="-8640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spc="-30">
                <a:ln>
                  <a:solidFill>
                    <a:prstClr val="white">
                      <a:lumMod val="65000"/>
                      <a:alpha val="1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Ⅳ</a:t>
            </a:r>
            <a:endParaRPr kumimoji="0" lang="ko-KR" altLang="en-US" sz="900" b="1" kern="0" spc="-30" dirty="0">
              <a:ln>
                <a:solidFill>
                  <a:prstClr val="white">
                    <a:lumMod val="65000"/>
                    <a:alpha val="10000"/>
                  </a:prstClr>
                </a:solidFill>
              </a:ln>
              <a:solidFill>
                <a:prstClr val="white">
                  <a:lumMod val="50000"/>
                </a:prst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7" name="그룹 6"/>
          <p:cNvGrpSpPr>
            <a:grpSpLocks/>
          </p:cNvGrpSpPr>
          <p:nvPr userDrawn="1"/>
        </p:nvGrpSpPr>
        <p:grpSpPr bwMode="auto">
          <a:xfrm>
            <a:off x="10360482" y="69850"/>
            <a:ext cx="1584784" cy="439738"/>
            <a:chOff x="8448413" y="70025"/>
            <a:chExt cx="1100137" cy="438876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" r="2457"/>
            <a:stretch>
              <a:fillRect/>
            </a:stretch>
          </p:blipFill>
          <p:spPr bwMode="auto">
            <a:xfrm>
              <a:off x="8448413" y="70025"/>
              <a:ext cx="1100137" cy="43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 userDrawn="1"/>
          </p:nvSpPr>
          <p:spPr bwMode="auto">
            <a:xfrm>
              <a:off x="8493772" y="188891"/>
              <a:ext cx="1021710" cy="21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tIns="36000" rIns="36000" bIns="36000" anchor="ctr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1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r>
                <a:rPr kumimoji="0" lang="en-US" altLang="ko-KR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. </a:t>
              </a:r>
              <a:r>
                <a:rPr kumimoji="0" lang="ko-KR" altLang="en-US" sz="900" kern="0" spc="-30" dirty="0">
                  <a:ln>
                    <a:solidFill>
                      <a:prstClr val="white">
                        <a:lumMod val="50000"/>
                        <a:alpha val="10000"/>
                      </a:prst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/>
                  <a:ea typeface="맑은 고딕"/>
                </a:rPr>
                <a:t>수행 및 적용사례</a:t>
              </a:r>
            </a:p>
          </p:txBody>
        </p:sp>
      </p:grpSp>
      <p:grpSp>
        <p:nvGrpSpPr>
          <p:cNvPr id="15" name="그룹 14"/>
          <p:cNvGrpSpPr>
            <a:grpSpLocks/>
          </p:cNvGrpSpPr>
          <p:nvPr userDrawn="1"/>
        </p:nvGrpSpPr>
        <p:grpSpPr bwMode="auto">
          <a:xfrm>
            <a:off x="1701" y="0"/>
            <a:ext cx="8495323" cy="6858000"/>
            <a:chOff x="-1" y="0"/>
            <a:chExt cx="6902005" cy="6858000"/>
          </a:xfrm>
        </p:grpSpPr>
        <p:sp>
          <p:nvSpPr>
            <p:cNvPr id="16" name="직각 삼각형 15"/>
            <p:cNvSpPr/>
            <p:nvPr/>
          </p:nvSpPr>
          <p:spPr>
            <a:xfrm rot="5400000">
              <a:off x="-82689" y="82688"/>
              <a:ext cx="4437063" cy="4271688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 flipV="1">
              <a:off x="79946" y="35941"/>
              <a:ext cx="6742112" cy="6902005"/>
            </a:xfrm>
            <a:prstGeom prst="rtTriangle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-1020832" y="1136719"/>
              <a:ext cx="4176712" cy="2135050"/>
            </a:xfrm>
            <a:prstGeom prst="triangle">
              <a:avLst>
                <a:gd name="adj" fmla="val 496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직각 삼각형 18"/>
            <p:cNvSpPr/>
            <p:nvPr/>
          </p:nvSpPr>
          <p:spPr>
            <a:xfrm rot="5400000">
              <a:off x="-31064" y="31064"/>
              <a:ext cx="1660072" cy="1597944"/>
            </a:xfrm>
            <a:prstGeom prst="rtTriangle">
              <a:avLst/>
            </a:prstGeom>
            <a:solidFill>
              <a:srgbClr val="2A3B51"/>
            </a:solidFill>
            <a:ln>
              <a:noFill/>
            </a:ln>
            <a:effectLst>
              <a:innerShdw blurRad="139700" dist="50800" dir="16200000">
                <a:prstClr val="black">
                  <a:alpha val="1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/>
          <p:cNvSpPr/>
          <p:nvPr userDrawn="1"/>
        </p:nvSpPr>
        <p:spPr>
          <a:xfrm>
            <a:off x="336062" y="593725"/>
            <a:ext cx="298939" cy="46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바닥글 개체 틀 4">
            <a:extLst>
              <a:ext uri="{FF2B5EF4-FFF2-40B4-BE49-F238E27FC236}">
                <a16:creationId xmlns:a16="http://schemas.microsoft.com/office/drawing/2014/main" id="{3DE0021E-B700-4435-9432-EA225FFB8A4F}"/>
              </a:ext>
            </a:extLst>
          </p:cNvPr>
          <p:cNvSpPr txBox="1">
            <a:spLocks/>
          </p:cNvSpPr>
          <p:nvPr userDrawn="1"/>
        </p:nvSpPr>
        <p:spPr>
          <a:xfrm>
            <a:off x="150484" y="6525345"/>
            <a:ext cx="3717381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ko-KR"/>
            </a:defPPr>
            <a:lvl1pPr marL="0" algn="l" defTabSz="914400" rtl="0" eaLnBrk="1" latinLnBrk="1" hangingPunct="1">
              <a:defRPr sz="8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copyright(c) 2019 </a:t>
            </a:r>
            <a:r>
              <a:rPr kumimoji="1" lang="en-US" altLang="ko-KR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uracle</a:t>
            </a:r>
            <a:r>
              <a:rPr kumimoji="1"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corporation. all rights reserved.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5670062" y="6618633"/>
            <a:ext cx="851877" cy="2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61" tIns="46631" rIns="93261" bIns="46631" anchor="ctr">
            <a:spAutoFit/>
          </a:bodyPr>
          <a:lstStyle/>
          <a:p>
            <a:pPr lvl="0" algn="ctr" defTabSz="933450"/>
            <a:fld id="{DC8A22D7-7D1F-41C2-AEE4-8A7E934B4FD2}" type="slidenum">
              <a:rPr kumimoji="0" lang="en-US" altLang="ko-KR" sz="900">
                <a:solidFill>
                  <a:srgbClr val="595959"/>
                </a:solidFill>
                <a:latin typeface="+mn-ea"/>
                <a:ea typeface="+mn-ea"/>
                <a:cs typeface="나눔고딕"/>
              </a:rPr>
              <a:pPr lvl="0" algn="ctr" defTabSz="933450"/>
              <a:t>‹#›</a:t>
            </a:fld>
            <a:endParaRPr kumimoji="0" lang="en-US" altLang="ko-KR" sz="900" dirty="0">
              <a:solidFill>
                <a:srgbClr val="595959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63" y="6635267"/>
            <a:ext cx="831852" cy="1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 userDrawn="1"/>
        </p:nvCxnSpPr>
        <p:spPr>
          <a:xfrm>
            <a:off x="0" y="6588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26326" y="3334590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Gateway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Blockchain</a:t>
              </a:r>
              <a:endParaRPr lang="en-US" altLang="ko-KR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SDK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6350725" y="3285605"/>
              <a:ext cx="3468925" cy="3450635"/>
              <a:chOff x="6350725" y="3285605"/>
              <a:chExt cx="3468925" cy="3450635"/>
            </a:xfrm>
          </p:grpSpPr>
          <p:sp>
            <p:nvSpPr>
              <p:cNvPr id="3" name="Google Shape;116;p18"/>
              <p:cNvSpPr txBox="1">
                <a:spLocks/>
              </p:cNvSpPr>
              <p:nvPr userDrawn="1"/>
            </p:nvSpPr>
            <p:spPr bwMode="auto">
              <a:xfrm>
                <a:off x="6755560" y="434433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Nexledger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6" name="Google Shape;116;p18"/>
              <p:cNvSpPr txBox="1">
                <a:spLocks/>
              </p:cNvSpPr>
              <p:nvPr userDrawn="1"/>
            </p:nvSpPr>
            <p:spPr bwMode="auto">
              <a:xfrm>
                <a:off x="6818141" y="5564367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Ethereum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8" name="Google Shape;116;p18"/>
              <p:cNvSpPr txBox="1">
                <a:spLocks/>
              </p:cNvSpPr>
              <p:nvPr userDrawn="1"/>
            </p:nvSpPr>
            <p:spPr bwMode="auto">
              <a:xfrm>
                <a:off x="6372171" y="5276339"/>
                <a:ext cx="124733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000" i="1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Bitcoin</a:t>
                </a:r>
              </a:p>
            </p:txBody>
          </p:sp>
          <p:sp>
            <p:nvSpPr>
              <p:cNvPr id="12" name="Google Shape;116;p18"/>
              <p:cNvSpPr txBox="1">
                <a:spLocks/>
              </p:cNvSpPr>
              <p:nvPr userDrawn="1"/>
            </p:nvSpPr>
            <p:spPr bwMode="auto">
              <a:xfrm>
                <a:off x="8336420" y="5966671"/>
                <a:ext cx="1136650" cy="23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0" tIns="0" rIns="0" bIns="0" anchor="ctr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ork Sans Ligh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Work Sans Light"/>
                    <a:ea typeface="Work Sans Light"/>
                    <a:cs typeface="Work Sans Light"/>
                    <a:sym typeface="Work Sans Light"/>
                  </a:defRPr>
                </a:lvl9pPr>
              </a:lstStyle>
              <a:p>
                <a:pPr marL="0" indent="0" algn="ctr" fontAlgn="auto" latinLnBrk="0">
                  <a:buClr>
                    <a:srgbClr val="000000"/>
                  </a:buClr>
                  <a:buFont typeface="Work Sans Light"/>
                  <a:buNone/>
                  <a:defRPr/>
                </a:pPr>
                <a:r>
                  <a:rPr kumimoji="0" lang="en-US" sz="1050" i="1" kern="0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</a:rPr>
                  <a:t>Coinstack</a:t>
                </a:r>
                <a:endPara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725" y="3285605"/>
                <a:ext cx="3468925" cy="3450635"/>
              </a:xfrm>
              <a:prstGeom prst="rect">
                <a:avLst/>
              </a:prstGeom>
            </p:spPr>
          </p:pic>
          <p:sp>
            <p:nvSpPr>
              <p:cNvPr id="24" name="Google Shape;116;p18"/>
              <p:cNvSpPr txBox="1">
                <a:spLocks/>
              </p:cNvSpPr>
              <p:nvPr userDrawn="1"/>
            </p:nvSpPr>
            <p:spPr bwMode="auto">
              <a:xfrm>
                <a:off x="7810171" y="5076284"/>
                <a:ext cx="166325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6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loopChain</a:t>
                </a:r>
                <a:endPara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5" name="Google Shape;116;p18"/>
              <p:cNvSpPr txBox="1">
                <a:spLocks/>
              </p:cNvSpPr>
              <p:nvPr userDrawn="1"/>
            </p:nvSpPr>
            <p:spPr bwMode="auto">
              <a:xfrm>
                <a:off x="7704750" y="3428699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Monachain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  <p:sp>
            <p:nvSpPr>
              <p:cNvPr id="26" name="Google Shape;116;p18"/>
              <p:cNvSpPr txBox="1">
                <a:spLocks/>
              </p:cNvSpPr>
              <p:nvPr userDrawn="1"/>
            </p:nvSpPr>
            <p:spPr bwMode="auto">
              <a:xfrm>
                <a:off x="8133843" y="4095926"/>
                <a:ext cx="16632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9144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3716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8288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286000" indent="-355600"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7432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32004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6576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4114800" indent="-355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latinLnBrk="0">
                  <a:spcBef>
                    <a:spcPts val="600"/>
                  </a:spcBef>
                  <a:buClr>
                    <a:srgbClr val="000000"/>
                  </a:buClr>
                  <a:buSzPts val="2000"/>
                  <a:buFont typeface="Work Sans Light"/>
                  <a:buNone/>
                </a:pPr>
                <a:r>
                  <a:rPr kumimoji="0" lang="en-US" altLang="ko-KR" sz="1200" i="1" dirty="0" err="1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ea"/>
                    <a:ea typeface="+mn-ea"/>
                    <a:cs typeface="Work Sans Light"/>
                    <a:sym typeface="Work Sans Light"/>
                  </a:rPr>
                  <a:t>Hyperledger</a:t>
                </a:r>
                <a:endPara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endParaRPr>
              </a:p>
            </p:txBody>
          </p:sp>
        </p:grp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IDE</a:t>
              </a:r>
            </a:p>
            <a:p>
              <a:pPr algn="ctr"/>
              <a:r>
                <a:rPr lang="en-US" altLang="ko-KR" sz="500" b="1" dirty="0">
                  <a:latin typeface="+mn-ea"/>
                  <a:ea typeface="+mn-ea"/>
                </a:rPr>
                <a:t>&amp;Toolkit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736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API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Gateway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837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00" b="1" dirty="0" err="1">
                  <a:latin typeface="+mn-ea"/>
                  <a:ea typeface="+mn-ea"/>
                </a:rPr>
                <a:t>Blockchain</a:t>
              </a:r>
              <a:endParaRPr lang="en-US" altLang="ko-KR" sz="500" b="1" dirty="0">
                <a:latin typeface="+mn-ea"/>
                <a:ea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  <a:ea typeface="+mn-ea"/>
                </a:rPr>
                <a:t>SDK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Micro</a:t>
              </a:r>
            </a:p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7388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ko-KR" sz="900" b="1" dirty="0">
                  <a:latin typeface="+mn-ea"/>
                  <a:ea typeface="+mn-ea"/>
                </a:rPr>
                <a:t>Data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600" b="1" dirty="0">
                  <a:latin typeface="+mn-ea"/>
                  <a:ea typeface="+mn-ea"/>
                </a:rPr>
                <a:t>Service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868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latin typeface="+mn-ea"/>
                  <a:ea typeface="+mn-ea"/>
                </a:rPr>
                <a:t>Service </a:t>
              </a:r>
              <a:r>
                <a:rPr lang="en-US" altLang="ko-KR" sz="600" b="1" spc="-20" baseline="0" dirty="0">
                  <a:latin typeface="+mn-ea"/>
                  <a:ea typeface="+mn-ea"/>
                </a:rPr>
                <a:t>Registry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 err="1">
                  <a:solidFill>
                    <a:schemeClr val="bg1"/>
                  </a:solidFill>
                </a:rPr>
                <a:t>Config</a:t>
              </a:r>
              <a:endParaRPr kumimoji="0" lang="en-US" altLang="ko-KR" sz="600" b="1" spc="0" baseline="0" dirty="0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kumimoji="0" lang="en-US" altLang="ko-KR" sz="600" b="1" spc="0" baseline="0" dirty="0">
                  <a:solidFill>
                    <a:schemeClr val="bg1"/>
                  </a:solidFill>
                  <a:latin typeface="+mn-ea"/>
                  <a:ea typeface="+mn-ea"/>
                </a:rPr>
                <a:t>Server</a:t>
              </a:r>
              <a:endParaRPr lang="ko-KR" altLang="en-US" sz="300" b="1" spc="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2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84" y="4451577"/>
            <a:ext cx="2902554" cy="23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7814537" y="3285606"/>
            <a:ext cx="4269446" cy="3450635"/>
            <a:chOff x="6349311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579011" y="4344334"/>
              <a:ext cx="2016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API Gateway</a:t>
              </a: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953635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Blockchain</a:t>
              </a: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SDK</a:t>
              </a: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513982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Config</a:t>
              </a: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 Server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IDE &amp;Toolkit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11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Micro Service</a:t>
              </a: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89677" y="337920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Data Service</a:t>
              </a: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59350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Service Registry</a:t>
              </a:r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8703255" y="6224239"/>
              <a:ext cx="397194" cy="3971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coin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1050" i="0" kern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stack</a:t>
              </a:r>
              <a:endParaRPr lang="ko-KR" altLang="en-US" sz="10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7350302" y="4665980"/>
              <a:ext cx="467818" cy="4678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 err="1">
                  <a:solidFill>
                    <a:schemeClr val="bg1"/>
                  </a:solidFill>
                  <a:latin typeface="+mn-ea"/>
                  <a:ea typeface="+mn-ea"/>
                </a:rPr>
                <a:t>Nex</a:t>
              </a:r>
              <a:endParaRPr lang="en-US" altLang="ko-KR" sz="10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10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  <a:endParaRPr lang="ko-KR" altLang="en-US" sz="200" b="0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8395339" y="5386247"/>
              <a:ext cx="492914" cy="4929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SDK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6" name="타원 15"/>
            <p:cNvSpPr/>
            <p:nvPr userDrawn="1"/>
          </p:nvSpPr>
          <p:spPr>
            <a:xfrm>
              <a:off x="8399403" y="5377181"/>
              <a:ext cx="494110" cy="49928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</a:t>
              </a:r>
            </a:p>
            <a:p>
              <a:pPr algn="ctr" latinLnBrk="0">
                <a:lnSpc>
                  <a:spcPts val="1000"/>
                </a:lnSpc>
                <a:spcBef>
                  <a:spcPts val="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Chain</a:t>
              </a:r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448716" y="5787401"/>
              <a:ext cx="369404" cy="369404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</a:t>
              </a:r>
              <a:endParaRPr kumimoji="0" lang="en-US" altLang="ko-KR" sz="900" i="0" spc="-50" baseline="0" dirty="0">
                <a:solidFill>
                  <a:schemeClr val="bg1"/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900" i="0" spc="-50" baseline="0" dirty="0" err="1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reum</a:t>
              </a:r>
              <a:endParaRPr lang="ko-KR" altLang="en-US" sz="7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8356954" y="3624230"/>
              <a:ext cx="369404" cy="36940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Mona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8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chain</a:t>
              </a: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8733434" y="4290513"/>
              <a:ext cx="413494" cy="4134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Hyper</a:t>
              </a:r>
            </a:p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lang="en-US" altLang="ko-KR" sz="900" b="0" i="0" spc="-50" baseline="0" dirty="0">
                  <a:solidFill>
                    <a:schemeClr val="bg1"/>
                  </a:solidFill>
                  <a:latin typeface="+mn-ea"/>
                  <a:ea typeface="+mn-ea"/>
                </a:rPr>
                <a:t>ledger</a:t>
              </a:r>
            </a:p>
          </p:txBody>
        </p:sp>
        <p:sp>
          <p:nvSpPr>
            <p:cNvPr id="22" name="타원 21"/>
            <p:cNvSpPr/>
            <p:nvPr userDrawn="1"/>
          </p:nvSpPr>
          <p:spPr>
            <a:xfrm>
              <a:off x="6847381" y="5504688"/>
              <a:ext cx="339320" cy="339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000"/>
                </a:lnSpc>
                <a:spcBef>
                  <a:spcPts val="0"/>
                </a:spcBef>
              </a:pPr>
              <a:r>
                <a:rPr kumimoji="0" lang="en-US" altLang="ko-KR" sz="700" i="0" spc="-50" baseline="0" dirty="0">
                  <a:solidFill>
                    <a:schemeClr val="bg1"/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  <a:endParaRPr lang="ko-KR" altLang="en-US" sz="200" b="1" i="0" spc="-50" baseline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4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15" y="4437112"/>
            <a:ext cx="2899156" cy="23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7816278" y="3285606"/>
            <a:ext cx="4269446" cy="3450635"/>
            <a:chOff x="6350725" y="3285605"/>
            <a:chExt cx="3468925" cy="3450635"/>
          </a:xfrm>
        </p:grpSpPr>
        <p:sp>
          <p:nvSpPr>
            <p:cNvPr id="3" name="Google Shape;116;p18"/>
            <p:cNvSpPr txBox="1">
              <a:spLocks/>
            </p:cNvSpPr>
            <p:nvPr userDrawn="1"/>
          </p:nvSpPr>
          <p:spPr bwMode="auto">
            <a:xfrm>
              <a:off x="6755560" y="434433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Nexledger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6" name="Google Shape;116;p18"/>
            <p:cNvSpPr txBox="1">
              <a:spLocks/>
            </p:cNvSpPr>
            <p:nvPr userDrawn="1"/>
          </p:nvSpPr>
          <p:spPr bwMode="auto">
            <a:xfrm>
              <a:off x="6818141" y="5564367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Ethereum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8" name="Google Shape;116;p18"/>
            <p:cNvSpPr txBox="1">
              <a:spLocks/>
            </p:cNvSpPr>
            <p:nvPr userDrawn="1"/>
          </p:nvSpPr>
          <p:spPr bwMode="auto">
            <a:xfrm>
              <a:off x="6372171" y="5276339"/>
              <a:ext cx="1247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000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Bitcoin</a:t>
              </a:r>
            </a:p>
          </p:txBody>
        </p:sp>
        <p:sp>
          <p:nvSpPr>
            <p:cNvPr id="12" name="Google Shape;116;p18"/>
            <p:cNvSpPr txBox="1">
              <a:spLocks/>
            </p:cNvSpPr>
            <p:nvPr userDrawn="1"/>
          </p:nvSpPr>
          <p:spPr bwMode="auto">
            <a:xfrm>
              <a:off x="8336420" y="5966671"/>
              <a:ext cx="1136650" cy="2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0" tIns="0" rIns="0" bIns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▪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□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Light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 fontAlgn="auto" latinLnBrk="0">
                <a:buClr>
                  <a:srgbClr val="000000"/>
                </a:buClr>
                <a:buFont typeface="Work Sans Light"/>
                <a:buNone/>
                <a:defRPr/>
              </a:pPr>
              <a:r>
                <a:rPr kumimoji="0" lang="en-US" sz="1050" i="1" kern="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</a:rPr>
                <a:t>Coinstack</a:t>
              </a:r>
              <a:endParaRPr kumimoji="0" lang="en-US" sz="1050" i="1" kern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25" y="3285605"/>
              <a:ext cx="3468925" cy="3450635"/>
            </a:xfrm>
            <a:prstGeom prst="rect">
              <a:avLst/>
            </a:prstGeom>
          </p:spPr>
        </p:pic>
        <p:sp>
          <p:nvSpPr>
            <p:cNvPr id="24" name="Google Shape;116;p18"/>
            <p:cNvSpPr txBox="1">
              <a:spLocks/>
            </p:cNvSpPr>
            <p:nvPr userDrawn="1"/>
          </p:nvSpPr>
          <p:spPr bwMode="auto">
            <a:xfrm>
              <a:off x="7810171" y="5076284"/>
              <a:ext cx="16632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6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loopChain</a:t>
              </a:r>
              <a:endParaRPr kumimoji="0" lang="en-US" altLang="ko-KR" sz="1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5" name="Google Shape;116;p18"/>
            <p:cNvSpPr txBox="1">
              <a:spLocks/>
            </p:cNvSpPr>
            <p:nvPr userDrawn="1"/>
          </p:nvSpPr>
          <p:spPr bwMode="auto">
            <a:xfrm>
              <a:off x="7704750" y="3428699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Monachain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  <p:sp>
          <p:nvSpPr>
            <p:cNvPr id="26" name="Google Shape;116;p18"/>
            <p:cNvSpPr txBox="1">
              <a:spLocks/>
            </p:cNvSpPr>
            <p:nvPr userDrawn="1"/>
          </p:nvSpPr>
          <p:spPr bwMode="auto">
            <a:xfrm>
              <a:off x="8133843" y="4095926"/>
              <a:ext cx="16632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9144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3716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8288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286000" indent="-355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7432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32004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6576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4114800" indent="-355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spcBef>
                  <a:spcPts val="600"/>
                </a:spcBef>
                <a:buClr>
                  <a:srgbClr val="000000"/>
                </a:buClr>
                <a:buSzPts val="2000"/>
                <a:buFont typeface="Work Sans Light"/>
                <a:buNone/>
              </a:pPr>
              <a:r>
                <a:rPr kumimoji="0" lang="en-US" altLang="ko-KR" sz="1200" i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Work Sans Light"/>
                  <a:sym typeface="Work Sans Light"/>
                </a:rPr>
                <a:t>Hyperledger</a:t>
              </a:r>
              <a:endParaRPr kumimoji="0" lang="en-US" altLang="ko-KR" sz="12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  <a:ea typeface="+mn-ea"/>
                <a:cs typeface="Work Sans Light"/>
                <a:sym typeface="Work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9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99" y="4437113"/>
            <a:ext cx="2843926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524" y="5389563"/>
            <a:ext cx="214532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50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445F84"/>
              </a:gs>
              <a:gs pos="0">
                <a:srgbClr val="404040"/>
              </a:gs>
              <a:gs pos="0">
                <a:srgbClr val="404040"/>
              </a:gs>
              <a:gs pos="100000">
                <a:srgbClr val="404040"/>
              </a:gs>
              <a:gs pos="66000">
                <a:srgbClr val="2A3B51"/>
              </a:gs>
            </a:gsLst>
            <a:lin ang="27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defRPr/>
            </a:pPr>
            <a:endParaRPr kumimoji="0" lang="ko-KR" altLang="en-US" sz="12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1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198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395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592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789" algn="l" defTabSz="685796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49" indent="-171449" algn="l" defTabSz="685796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81" r:id="rId3"/>
    <p:sldLayoutId id="2147483679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68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幼圆"/>
        </a:defRPr>
      </a:lvl1pPr>
      <a:lvl2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2pPr>
      <a:lvl3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3pPr>
      <a:lvl4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4pPr>
      <a:lvl5pPr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5pPr>
      <a:lvl6pPr marL="457198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6pPr>
      <a:lvl7pPr marL="914395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7pPr>
      <a:lvl8pPr marL="1371592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8pPr>
      <a:lvl9pPr marL="1828789" algn="ctr" defTabSz="912807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anose="02040502050505030304" pitchFamily="18" charset="0"/>
          <a:ea typeface="幼圆"/>
          <a:cs typeface="幼圆"/>
        </a:defRPr>
      </a:lvl9pPr>
    </p:titleStyle>
    <p:bodyStyle>
      <a:lvl1pPr marL="341311" indent="-341311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1359" indent="-28416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1407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598603" indent="-227012" algn="l" defTabSz="912807" rtl="0" fontAlgn="base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5801" indent="-227012" algn="l" defTabSz="912807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383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89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951" indent="-228530" algn="l" defTabSz="914121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5011" indent="-228530" algn="l" defTabSz="91412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40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21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82" algn="l" defTabSz="9141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1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7">
            <a:extLst>
              <a:ext uri="{FF2B5EF4-FFF2-40B4-BE49-F238E27FC236}">
                <a16:creationId xmlns:a16="http://schemas.microsoft.com/office/drawing/2014/main" id="{73D21239-04C2-214E-8F42-280EDCD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" y="1916832"/>
            <a:ext cx="8832655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감염병 대응을 위한 홈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생활치료센터의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환자 감염 활동 추론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보호관리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</a:t>
            </a:r>
          </a:p>
        </p:txBody>
      </p:sp>
    </p:spTree>
    <p:extLst>
      <p:ext uri="{BB962C8B-B14F-4D97-AF65-F5344CB8AC3E}">
        <p14:creationId xmlns:p14="http://schemas.microsoft.com/office/powerpoint/2010/main" val="5782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911885" y="5067292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3754343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58140" y="4314452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21684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358140" y="4812998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21457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 등록한 비밀번호 입력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아이디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일치 여부 확인 후 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비밀번호찾기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아이다 찾기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회원가입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9237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C1AFEA-57E4-4DB2-A4BD-FA3B08E8092E}"/>
              </a:ext>
            </a:extLst>
          </p:cNvPr>
          <p:cNvSpPr/>
          <p:nvPr/>
        </p:nvSpPr>
        <p:spPr>
          <a:xfrm>
            <a:off x="165140" y="45191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823212" y="5067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67028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68234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080244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아이디 또는 비밀번호가일치하지 않습니다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다시 입력해 주세요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57794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287866" y="567695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/>
              <a:t>비밀번호 찾기</a:t>
            </a:r>
            <a:r>
              <a:rPr lang="en-US" altLang="ko-KR" sz="1000" dirty="0"/>
              <a:t>| </a:t>
            </a:r>
            <a:r>
              <a:rPr lang="ko-KR" altLang="en-US" sz="1000" u="sng" dirty="0"/>
              <a:t>회원가입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300984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007CA-7B93-4882-8FA0-88614AA43966}"/>
              </a:ext>
            </a:extLst>
          </p:cNvPr>
          <p:cNvSpPr/>
          <p:nvPr/>
        </p:nvSpPr>
        <p:spPr>
          <a:xfrm>
            <a:off x="1958381" y="5560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1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080697" y="5238220"/>
            <a:ext cx="1289356" cy="113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아이디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비밀번호가일치하지 않을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23660"/>
              </p:ext>
            </p:extLst>
          </p:nvPr>
        </p:nvGraphicFramePr>
        <p:xfrm>
          <a:off x="9815736" y="536651"/>
          <a:ext cx="2376264" cy="26638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입력한 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번호와 일치하는 회원 정보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정보의 회원 정보가 있는 경우 아이디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찾기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비밀번호 찾기 탭으로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로그인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아이디 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비밀번호 찾기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05207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46340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57" y="2659549"/>
            <a:ext cx="472183" cy="4721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208148" y="3509317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n-ea"/>
              </a:rPr>
              <a:t>홍길동</a:t>
            </a:r>
            <a:r>
              <a:rPr lang="ko-KR" altLang="en-US" sz="1000" dirty="0">
                <a:latin typeface="+mn-ea"/>
              </a:rPr>
              <a:t> 님의 아이디는 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en-US" altLang="ko-KR" sz="1050" b="1" dirty="0">
                <a:latin typeface="+mn-ea"/>
              </a:rPr>
              <a:t>Hong1234 </a:t>
            </a:r>
            <a:r>
              <a:rPr lang="ko-KR" altLang="en-US" sz="1000" dirty="0">
                <a:latin typeface="+mn-ea"/>
              </a:rPr>
              <a:t>입니다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로그인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3386371" y="4179289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/>
              <a:t>비밀번호 찾기 </a:t>
            </a:r>
            <a:r>
              <a:rPr lang="en-US" altLang="ko-KR" sz="1000" u="sng" dirty="0"/>
              <a:t>&gt;</a:t>
            </a:r>
            <a:endParaRPr lang="ko-KR" altLang="en-US" sz="1000" u="sng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2608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7419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회원 정보가 있는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회원 정보가 없는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일치하는 회원 정보가 없습니다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708827" y="36113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6545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아이디 찾기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419669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8242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353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IITP_ID_P001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88041"/>
              </p:ext>
            </p:extLst>
          </p:nvPr>
        </p:nvGraphicFramePr>
        <p:xfrm>
          <a:off x="9815736" y="536651"/>
          <a:ext cx="2408598" cy="3715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아이디 입력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14592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등록한 성명 입력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입력한 아이디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휴대폰 번호가 일치할 경우 비밀번호 재설정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회원이 없는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 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0652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코치 문구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78512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완료</a:t>
                      </a:r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변경 완료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제공되며 해당 아이디의 비밀번호가 변경되며 로그인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3025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아이디 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비밀번호 찾기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71194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69322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71194" y="4157161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3924815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3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비밀번호  재설정</a:t>
            </a: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4718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258202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19539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47187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회원 정보가 있는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179074" y="89240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회원 정보가 없는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1166357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1178420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1576318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일치하는 회원 정보가 없습니다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2074014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585413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6" name="꺾인 연결선 15"/>
          <p:cNvCxnSpPr>
            <a:stCxn id="39" idx="3"/>
            <a:endCxn id="42" idx="1"/>
          </p:cNvCxnSpPr>
          <p:nvPr/>
        </p:nvCxnSpPr>
        <p:spPr>
          <a:xfrm flipV="1">
            <a:off x="2888343" y="3717066"/>
            <a:ext cx="319805" cy="23908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6073372" y="117604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4-1</a:t>
            </a:r>
            <a:endParaRPr lang="ko-KR" altLang="en-US" sz="700" b="1" dirty="0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56545" y="24125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552631" y="24125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56545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477352" y="21195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비밀번호 찾기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845664" y="58138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271194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45142" y="383890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5605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5605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3119413" y="1866265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318030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3373775" y="359162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8055" y="25439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새 비밀번호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3373775" y="295528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6229875" y="502707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6229875" y="503914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6229874" y="543704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비밀번호가 변경되었습니다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6229874" y="593473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cxnSp>
        <p:nvCxnSpPr>
          <p:cNvPr id="74" name="꺾인 연결선 73"/>
          <p:cNvCxnSpPr>
            <a:stCxn id="43" idx="3"/>
            <a:endCxn id="72" idx="1"/>
          </p:cNvCxnSpPr>
          <p:nvPr/>
        </p:nvCxnSpPr>
        <p:spPr>
          <a:xfrm flipV="1">
            <a:off x="5890388" y="5544762"/>
            <a:ext cx="339486" cy="563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222353" y="265370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3244467" y="33010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174615" y="312753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78" name="직선 연결선 77"/>
          <p:cNvCxnSpPr/>
          <p:nvPr/>
        </p:nvCxnSpPr>
        <p:spPr>
          <a:xfrm>
            <a:off x="6220335" y="353885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41154" y="2861673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새비밀번호와 비밀번호 확인 입력 값이 다른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5" y="33160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Abc1234!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234154" y="355135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</a:rPr>
              <a:t>*</a:t>
            </a:r>
            <a:r>
              <a:rPr lang="ko-KR" altLang="en-US" sz="700" dirty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18976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345461"/>
              </p:ext>
            </p:extLst>
          </p:nvPr>
        </p:nvGraphicFramePr>
        <p:xfrm>
          <a:off x="3162108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IITP_PW_P002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408598" cy="621479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확인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아이디의 중복 여부 확인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비밀번호가 일치하지 않을 경우 입력 영역 하단에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코치문구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2638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입력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18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까지만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입력가능하도록 하며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YYMMDD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278679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토글 버튼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버튼 활성화 되며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888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 번호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0628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입력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(-)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구분선 자동 생성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까지 입력 가능하며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초과 입력 불가함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42016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9-1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입력 후 검색 시  주소록  조회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화면 이동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9-2 </a:t>
                      </a: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주소 입력</a:t>
                      </a:r>
                      <a:endParaRPr lang="en-US" altLang="ko-KR" sz="700" b="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872339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항목 입력 완료 시 버튼 활성화함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모든 항목 체크 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249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회원가입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중복 확인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생년월일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남</a:t>
            </a: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cxnSp>
        <p:nvCxnSpPr>
          <p:cNvPr id="68" name="직선 연결선 67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8619" y="20130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258702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사용중인 아이디 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576018" y="1807188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576018" y="1819251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576017" y="2217149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사용 가능한 아이디 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576017" y="2714845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64666" y="156314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사용 가능한 아이디 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25733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10293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3-1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355029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4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5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674317" y="419057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6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78093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7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57437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9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5696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9-1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92163" y="361183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3337883" y="402315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58702" y="3345971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비밀번호와 비밀번호 확인 입력 값이 다른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3" y="380030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Abc1234!</a:t>
            </a:r>
            <a:endParaRPr lang="ko-KR" altLang="en-US" sz="7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51702" y="4035653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</a:rPr>
              <a:t>*</a:t>
            </a:r>
            <a:r>
              <a:rPr lang="ko-KR" altLang="en-US" sz="700" dirty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105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4" idx="3"/>
            <a:endCxn id="80" idx="1"/>
          </p:cNvCxnSpPr>
          <p:nvPr/>
        </p:nvCxnSpPr>
        <p:spPr>
          <a:xfrm flipV="1">
            <a:off x="2768601" y="1670862"/>
            <a:ext cx="490101" cy="461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47" idx="3"/>
            <a:endCxn id="102" idx="1"/>
          </p:cNvCxnSpPr>
          <p:nvPr/>
        </p:nvCxnSpPr>
        <p:spPr>
          <a:xfrm>
            <a:off x="1388432" y="3015745"/>
            <a:ext cx="1870270" cy="437948"/>
          </a:xfrm>
          <a:prstGeom prst="bentConnector3">
            <a:avLst>
              <a:gd name="adj1" fmla="val 83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55126" y="63335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10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58702" y="5677239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모든 항목 입력 완료 시 버튼 활성화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11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371323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완료</a:t>
            </a:r>
          </a:p>
        </p:txBody>
      </p:sp>
      <p:cxnSp>
        <p:nvCxnSpPr>
          <p:cNvPr id="11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114" idx="1"/>
          </p:cNvCxnSpPr>
          <p:nvPr/>
        </p:nvCxnSpPr>
        <p:spPr>
          <a:xfrm flipV="1">
            <a:off x="2888343" y="5784961"/>
            <a:ext cx="370359" cy="6837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/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531359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8</a:t>
            </a:r>
            <a:endParaRPr lang="ko-KR" altLang="en-US" sz="600" b="1" dirty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702560" y="60169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9-2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361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(2021/10/05)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상세 주소 입력 영역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69448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UPDATE(2021/10/05)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주소 검색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73444"/>
              </p:ext>
            </p:extLst>
          </p:nvPr>
        </p:nvGraphicFramePr>
        <p:xfrm>
          <a:off x="9815736" y="536651"/>
          <a:ext cx="2408598" cy="14294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검색어 문구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조회 건수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검색 조건에 해당 하는 검색 목록 총 건수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주소록 노출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선택 시 팝업이 닫히며 선택한 주소가 주소 영역에 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회원가입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3183207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 </a:t>
            </a:r>
            <a:r>
              <a:rPr lang="ko-KR" altLang="en-US" sz="1000" b="1" dirty="0"/>
              <a:t>주소 검색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3183207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47296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2775406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12</a:t>
            </a:r>
            <a:endParaRPr lang="ko-KR" alt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052578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123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355021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1234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6515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1234-7</a:t>
            </a:r>
            <a:endParaRPr lang="ko-KR" altLang="en-US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39540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31799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62043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497097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273413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564762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67719" y="5867205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강남구 태헤란로 </a:t>
            </a:r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52478" y="1809362"/>
            <a:ext cx="2387922" cy="262812"/>
          </a:xfrm>
          <a:prstGeom prst="roundRect">
            <a:avLst>
              <a:gd name="adj" fmla="val 2313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테헤란로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23" y="1874162"/>
            <a:ext cx="150643" cy="150643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102" idx="3"/>
            <a:endCxn id="5" idx="1"/>
          </p:cNvCxnSpPr>
          <p:nvPr/>
        </p:nvCxnSpPr>
        <p:spPr>
          <a:xfrm flipV="1">
            <a:off x="2705883" y="1940768"/>
            <a:ext cx="646595" cy="3886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300552" y="17065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1661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71804" y="2170520"/>
            <a:ext cx="2024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총 </a:t>
            </a:r>
            <a:r>
              <a:rPr lang="en-US" altLang="ko-KR" sz="800" b="1" dirty="0"/>
              <a:t>30</a:t>
            </a:r>
            <a:r>
              <a:rPr lang="ko-KR" altLang="en-US" sz="800" b="1" dirty="0"/>
              <a:t>건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3109069" y="259300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9776"/>
              </p:ext>
            </p:extLst>
          </p:nvPr>
        </p:nvGraphicFramePr>
        <p:xfrm>
          <a:off x="9815736" y="323291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IITP_MADDRESS_V001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7640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IITP_JOIN_V001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61676"/>
              </p:ext>
            </p:extLst>
          </p:nvPr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IITP_ADDRESS_V001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회원가입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6297832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18093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271194" y="2220686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057400" y="2024805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중복 확인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37756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</a:t>
            </a:r>
          </a:p>
        </p:txBody>
      </p:sp>
      <p:cxnSp>
        <p:nvCxnSpPr>
          <p:cNvPr id="80" name="직선 연결선 79"/>
          <p:cNvCxnSpPr/>
          <p:nvPr/>
        </p:nvCxnSpPr>
        <p:spPr>
          <a:xfrm>
            <a:off x="271194" y="2788890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29080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271194" y="331934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457683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94" name="직선 연결선 93"/>
          <p:cNvCxnSpPr/>
          <p:nvPr/>
        </p:nvCxnSpPr>
        <p:spPr>
          <a:xfrm>
            <a:off x="271194" y="504076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80842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41794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cxnSp>
        <p:nvCxnSpPr>
          <p:cNvPr id="97" name="직선 연결선 96"/>
          <p:cNvCxnSpPr/>
          <p:nvPr/>
        </p:nvCxnSpPr>
        <p:spPr>
          <a:xfrm>
            <a:off x="271194" y="382927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5737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282611" y="5955167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76824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40" y="5752444"/>
            <a:ext cx="150643" cy="150643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510948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271194" y="5573419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534107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cxnSp>
        <p:nvCxnSpPr>
          <p:cNvPr id="126" name="직선 연결선 125"/>
          <p:cNvCxnSpPr/>
          <p:nvPr/>
        </p:nvCxnSpPr>
        <p:spPr>
          <a:xfrm>
            <a:off x="282611" y="6226180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603925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상세주소 입력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25474" y="397995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생년월일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71194" y="4443889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71194" y="4211543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11836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남</a:t>
            </a:r>
          </a:p>
        </p:txBody>
      </p:sp>
      <p:sp>
        <p:nvSpPr>
          <p:cNvPr id="6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2426971" y="423067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여</a:t>
            </a:r>
          </a:p>
        </p:txBody>
      </p:sp>
    </p:spTree>
    <p:extLst>
      <p:ext uri="{BB962C8B-B14F-4D97-AF65-F5344CB8AC3E}">
        <p14:creationId xmlns:p14="http://schemas.microsoft.com/office/powerpoint/2010/main" val="3300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기기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3BDE-39F4-4260-8EB2-925DA36DB6FA}"/>
              </a:ext>
            </a:extLst>
          </p:cNvPr>
          <p:cNvSpPr txBox="1"/>
          <p:nvPr/>
        </p:nvSpPr>
        <p:spPr>
          <a:xfrm>
            <a:off x="145143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83018-FCDB-432B-AC15-291781474321}"/>
              </a:ext>
            </a:extLst>
          </p:cNvPr>
          <p:cNvCxnSpPr/>
          <p:nvPr/>
        </p:nvCxnSpPr>
        <p:spPr>
          <a:xfrm>
            <a:off x="145143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145142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656B4-22D3-46C1-8977-E6556F2D57DC}"/>
              </a:ext>
            </a:extLst>
          </p:cNvPr>
          <p:cNvSpPr txBox="1"/>
          <p:nvPr/>
        </p:nvSpPr>
        <p:spPr>
          <a:xfrm>
            <a:off x="145143" y="179710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51B2C-22C2-449E-A19D-98A93A37EFE8}"/>
              </a:ext>
            </a:extLst>
          </p:cNvPr>
          <p:cNvSpPr txBox="1"/>
          <p:nvPr/>
        </p:nvSpPr>
        <p:spPr>
          <a:xfrm>
            <a:off x="6177798" y="1424641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43BDBD-0DEE-4589-829C-A6F198C73CA3}"/>
              </a:ext>
            </a:extLst>
          </p:cNvPr>
          <p:cNvCxnSpPr/>
          <p:nvPr/>
        </p:nvCxnSpPr>
        <p:spPr>
          <a:xfrm>
            <a:off x="6177798" y="1670862"/>
            <a:ext cx="2743201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EF9DA-2D20-47B1-A57A-02EB60ECE0E7}"/>
              </a:ext>
            </a:extLst>
          </p:cNvPr>
          <p:cNvSpPr/>
          <p:nvPr/>
        </p:nvSpPr>
        <p:spPr>
          <a:xfrm>
            <a:off x="6177797" y="5936973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263166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8951556" y="2310324"/>
            <a:ext cx="861497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A6EE2-83D1-4A1D-93D2-3BFE70857072}"/>
              </a:ext>
            </a:extLst>
          </p:cNvPr>
          <p:cNvSpPr txBox="1"/>
          <p:nvPr/>
        </p:nvSpPr>
        <p:spPr>
          <a:xfrm>
            <a:off x="6177798" y="1797108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D7C2C8C-C61D-428F-BF04-8660085A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84139"/>
              </p:ext>
            </p:extLst>
          </p:nvPr>
        </p:nvGraphicFramePr>
        <p:xfrm>
          <a:off x="9815736" y="536651"/>
          <a:ext cx="2408598" cy="4020234"/>
        </p:xfrm>
        <a:graphic>
          <a:graphicData uri="http://schemas.openxmlformats.org/drawingml/2006/table">
            <a:tbl>
              <a:tblPr firstRow="1" bandRow="1"/>
              <a:tblGrid>
                <a:gridCol w="26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[&lt;]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이전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기기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연결이 필요한 기기 유형 선택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부류의 기기 조회하며 목록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상태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완료 된 경우 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66321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941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시 대기가 발생할 경우 해당 로딩 화면을 제공함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확인</a:t>
                      </a:r>
                      <a: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로딩 시간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25100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한 부류에 해당하는 기기 목록이 모두 조회됨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없는 경우 목록 영역에 </a:t>
                      </a:r>
                      <a:b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조회된 디바이스가 없습니다</a:t>
                      </a:r>
                      <a:r>
                        <a:rPr lang="en-US" altLang="ko-KR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,”</a:t>
                      </a:r>
                      <a:r>
                        <a:rPr lang="ko-KR" altLang="en-US" sz="7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700" b="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 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디바이스로 연결 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 완료 시 완료 버튼 명으로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디바이스가 연결 되어있는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 실패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82212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이상의 기기 연결 완료 시 버튼 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0" y="143131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100457" y="586018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210922" y="1388521"/>
            <a:ext cx="2710996" cy="4890307"/>
            <a:chOff x="3178829" y="1388517"/>
            <a:chExt cx="2710996" cy="48903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0E523-21D9-4962-9E02-CDB79EBBB412}"/>
                </a:ext>
              </a:extLst>
            </p:cNvPr>
            <p:cNvSpPr/>
            <p:nvPr/>
          </p:nvSpPr>
          <p:spPr>
            <a:xfrm>
              <a:off x="3178829" y="1388517"/>
              <a:ext cx="2710996" cy="4890307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5417A9-C1FC-4C99-8C73-0923375D233D}"/>
                </a:ext>
              </a:extLst>
            </p:cNvPr>
            <p:cNvSpPr txBox="1"/>
            <p:nvPr/>
          </p:nvSpPr>
          <p:spPr>
            <a:xfrm>
              <a:off x="3602316" y="4078181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기기 조회 중입니다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.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2C68C6E-DA22-4996-BDA7-C70802A6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27" y="3199215"/>
              <a:ext cx="609600" cy="609600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263167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9051263" y="21562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103990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103990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103989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등록된 디바이스가 존재합니다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 </a:t>
            </a:r>
            <a:r>
              <a:rPr lang="ko-KR" altLang="en-US" sz="800" dirty="0"/>
              <a:t>기기를 변경 하시겠습니까</a:t>
            </a:r>
            <a:r>
              <a:rPr lang="en-US" altLang="ko-KR" sz="800" dirty="0"/>
              <a:t>?</a:t>
            </a:r>
            <a:r>
              <a:rPr lang="ko-KR" altLang="en-US" sz="800" dirty="0"/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556C2D-BA21-49D7-8BD1-F186E781E4BE}"/>
              </a:ext>
            </a:extLst>
          </p:cNvPr>
          <p:cNvSpPr/>
          <p:nvPr/>
        </p:nvSpPr>
        <p:spPr>
          <a:xfrm>
            <a:off x="7103989" y="5521630"/>
            <a:ext cx="105262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아니요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8156346" y="5521630"/>
            <a:ext cx="1052624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H="1">
            <a:off x="7103989" y="2370889"/>
            <a:ext cx="1599276" cy="2829787"/>
          </a:xfrm>
          <a:prstGeom prst="bentConnector5">
            <a:avLst>
              <a:gd name="adj1" fmla="val -14294"/>
              <a:gd name="adj2" fmla="val 48912"/>
              <a:gd name="adj3" fmla="val 114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/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3173359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IITP_DEVICE_P001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/>
        </p:nvGraphicFramePr>
        <p:xfrm>
          <a:off x="6177797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IITP_DEVICE_V001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45142" y="221899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5142" y="280350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디바이스 연결하기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45142" y="338798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>
                <a:solidFill>
                  <a:schemeClr val="tx1"/>
                </a:solidFill>
              </a:rPr>
              <a:t>체온계 연결하기    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-66261" y="220664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3114020" y="187925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0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1956011" y="241525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1850309" y="22619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6061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606116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6235176" y="29490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7841768" y="2949065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C6F47C4-CE69-4386-9D47-C0B6C21FCBA7}"/>
              </a:ext>
            </a:extLst>
          </p:cNvPr>
          <p:cNvSpPr/>
          <p:nvPr/>
        </p:nvSpPr>
        <p:spPr>
          <a:xfrm>
            <a:off x="6150831" y="215620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A2B8963-718E-4872-BF47-34B34908BD40}"/>
              </a:ext>
            </a:extLst>
          </p:cNvPr>
          <p:cNvSpPr/>
          <p:nvPr/>
        </p:nvSpPr>
        <p:spPr>
          <a:xfrm>
            <a:off x="6177796" y="583657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338684" y="4735339"/>
            <a:ext cx="2094614" cy="113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338684" y="4735339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338683" y="5031399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기기 연결을 실패하였습니다</a:t>
            </a:r>
            <a:r>
              <a:rPr lang="en-US" altLang="ko-KR" sz="800" dirty="0"/>
              <a:t>. </a:t>
            </a:r>
          </a:p>
          <a:p>
            <a:r>
              <a:rPr lang="ko-KR" altLang="en-US" sz="800" dirty="0"/>
              <a:t>다시 연결해 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338683" y="552163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20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0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744315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22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15977"/>
              </p:ext>
            </p:extLst>
          </p:nvPr>
        </p:nvGraphicFramePr>
        <p:xfrm>
          <a:off x="9815736" y="536651"/>
          <a:ext cx="2376264" cy="1536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 디바이스 이거나 디바이스 자동 연결인 경우 연결 화면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다바이스 검색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 검색 진행상태 노출되며 연결 기기 발견 시 해당 기기명이 노출됨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연결하기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검색 완료 시 해당 버튼 활성화 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활성화 시 검색된 해당 기기로  연결 후 메인화면으로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145369"/>
                  </a:ext>
                </a:extLst>
              </a:tr>
            </a:tbl>
          </a:graphicData>
        </a:graphic>
      </p:graphicFrame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4835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IITP_MAIN_P002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480E523-21D9-4962-9E02-CDB79EBBB412}"/>
              </a:ext>
            </a:extLst>
          </p:cNvPr>
          <p:cNvSpPr/>
          <p:nvPr/>
        </p:nvSpPr>
        <p:spPr>
          <a:xfrm>
            <a:off x="159430" y="1388517"/>
            <a:ext cx="2710996" cy="489030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18611" y="2453553"/>
            <a:ext cx="2138869" cy="2384968"/>
            <a:chOff x="418611" y="2302484"/>
            <a:chExt cx="2138869" cy="23849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8611" y="2302484"/>
              <a:ext cx="2138868" cy="2384968"/>
            </a:xfrm>
            <a:prstGeom prst="roundRect">
              <a:avLst>
                <a:gd name="adj" fmla="val 6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34" y="2964964"/>
              <a:ext cx="631535" cy="631535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7F506F-AF20-4D5B-B1A6-4651EE4FFF27}"/>
                </a:ext>
              </a:extLst>
            </p:cNvPr>
            <p:cNvSpPr txBox="1"/>
            <p:nvPr/>
          </p:nvSpPr>
          <p:spPr>
            <a:xfrm>
              <a:off x="424770" y="2377062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기기 연결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FFD9DAC-8E3E-403E-8086-7631F2B8D864}"/>
                </a:ext>
              </a:extLst>
            </p:cNvPr>
            <p:cNvSpPr txBox="1"/>
            <p:nvPr/>
          </p:nvSpPr>
          <p:spPr>
            <a:xfrm>
              <a:off x="838668" y="3915896"/>
              <a:ext cx="1458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디바이스 검색하는 중 </a:t>
              </a:r>
              <a:r>
                <a:rPr lang="en-US" altLang="ko-KR" sz="800" dirty="0">
                  <a:latin typeface="+mn-ea"/>
                </a:rPr>
                <a:t>….</a:t>
              </a:r>
              <a:r>
                <a:rPr lang="ko-KR" altLang="en-US" sz="800" dirty="0">
                  <a:latin typeface="+mn-ea"/>
                </a:rPr>
                <a:t> </a:t>
              </a:r>
            </a:p>
          </p:txBody>
        </p:sp>
        <p:sp>
          <p:nvSpPr>
            <p:cNvPr id="183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445858" y="4330490"/>
              <a:ext cx="2111622" cy="3418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연결하기</a:t>
              </a:r>
            </a:p>
          </p:txBody>
        </p:sp>
      </p:grpSp>
      <p:sp>
        <p:nvSpPr>
          <p:cNvPr id="185" name="타원 184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714160" y="37931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EE76A60-F118-459E-94FB-E2CB79AC64B1}"/>
              </a:ext>
            </a:extLst>
          </p:cNvPr>
          <p:cNvSpPr/>
          <p:nvPr/>
        </p:nvSpPr>
        <p:spPr>
          <a:xfrm>
            <a:off x="542494" y="437594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2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그래프 표시 정책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926099" y="1674817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736525" y="1386121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981647" y="1386121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788807" y="1752586"/>
            <a:ext cx="158400" cy="1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1289378" y="1659429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814206" y="167481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764526" y="193273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758605" y="2062467"/>
            <a:ext cx="2717491" cy="921832"/>
            <a:chOff x="167223" y="3368002"/>
            <a:chExt cx="2717491" cy="92183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33" idx="7"/>
              <a:endCxn id="34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93202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123534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897371" y="5392321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838112" y="5404472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00:00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</p:cNvCxnSpPr>
          <p:nvPr/>
        </p:nvCxnSpPr>
        <p:spPr>
          <a:xfrm flipH="1">
            <a:off x="1015914" y="4682695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764526" y="5167705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726683" y="496279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726682" y="4757878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724735" y="4552964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3109063" y="521899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3109063" y="4980900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60" idx="4"/>
            <a:endCxn id="59" idx="0"/>
          </p:cNvCxnSpPr>
          <p:nvPr/>
        </p:nvCxnSpPr>
        <p:spPr>
          <a:xfrm>
            <a:off x="3131923" y="5026619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5" y="4330058"/>
            <a:ext cx="158400" cy="158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82012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7" name="직선 연결선 76"/>
          <p:cNvCxnSpPr>
            <a:stCxn id="16" idx="2"/>
            <a:endCxn id="24" idx="2"/>
          </p:cNvCxnSpPr>
          <p:nvPr/>
        </p:nvCxnSpPr>
        <p:spPr>
          <a:xfrm>
            <a:off x="3145848" y="1890261"/>
            <a:ext cx="8296" cy="10940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092537" y="31953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마지막 측정 시간이 우측에 노출되도록 함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95978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00:00 </a:t>
            </a: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분인 경우 전일 데이터는 노출하지 않음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4440225" y="1408168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41" y="1435143"/>
            <a:ext cx="192270" cy="19227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7039396" y="1432178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03" y="1444986"/>
            <a:ext cx="190800" cy="190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4468225" y="1947109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4462304" y="2076840"/>
            <a:ext cx="2717491" cy="921832"/>
            <a:chOff x="167223" y="3368002"/>
            <a:chExt cx="2717491" cy="92183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00:00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458416" y="4089779"/>
              <a:ext cx="42629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24:00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06" idx="7"/>
              <a:endCxn id="107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07" idx="6"/>
              <a:endCxn id="108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08" idx="6"/>
              <a:endCxn id="109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769945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01:00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114682" y="4089779"/>
              <a:ext cx="4071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02:00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1605815" y="4089779"/>
              <a:ext cx="7481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· · · ·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5068512" y="1805002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2021.07.01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4424379" y="1677249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76452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758605" y="1391497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55354" y="1371069"/>
            <a:ext cx="2887966" cy="1655568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37364" y="1080273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당일 그래프 </a:t>
            </a: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/</a:t>
            </a:r>
            <a:r>
              <a:rPr lang="ko-KR" altLang="en-US" sz="800" b="1" dirty="0">
                <a:latin typeface="+mn-ea"/>
              </a:rPr>
              <a:t>상세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36717" y="1120981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전일 그래프 </a:t>
            </a: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상세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691890" y="317873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00:00~24:00 </a:t>
            </a: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데이터가 모두 노출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76452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측정 시간이 </a:t>
            </a:r>
            <a:r>
              <a:rPr lang="en-US" altLang="ko-KR" sz="800" b="1" dirty="0">
                <a:latin typeface="+mn-ea"/>
              </a:rPr>
              <a:t>00:00</a:t>
            </a:r>
            <a:r>
              <a:rPr lang="ko-KR" altLang="en-US" sz="800" b="1" dirty="0">
                <a:latin typeface="+mn-ea"/>
              </a:rPr>
              <a:t>분 인 경우 </a:t>
            </a: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/</a:t>
            </a:r>
            <a:r>
              <a:rPr lang="ko-KR" altLang="en-US" sz="800" b="1" dirty="0">
                <a:latin typeface="+mn-ea"/>
              </a:rPr>
              <a:t>상세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4474300" y="4295045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4777629" y="4279657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65" y="4330058"/>
            <a:ext cx="158400" cy="158400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6362407" y="43152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502065" y="5959148"/>
            <a:ext cx="232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안내 문구 노출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4306806" y="4109644"/>
            <a:ext cx="2887966" cy="1661715"/>
          </a:xfrm>
          <a:prstGeom prst="rect">
            <a:avLst/>
          </a:prstGeom>
          <a:noFill/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4306806" y="3804568"/>
            <a:ext cx="21046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측정 데이터가 없는 경우 </a:t>
            </a: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/</a:t>
            </a:r>
            <a:r>
              <a:rPr lang="ko-KR" altLang="en-US" sz="800" b="1" dirty="0">
                <a:latin typeface="+mn-ea"/>
              </a:rPr>
              <a:t>상세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4391232" y="4646842"/>
            <a:ext cx="2719113" cy="382879"/>
            <a:chOff x="173144" y="3249327"/>
            <a:chExt cx="2719113" cy="382879"/>
          </a:xfrm>
        </p:grpSpPr>
        <p:sp>
          <p:nvSpPr>
            <p:cNvPr id="190" name="직사각형 18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84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256239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E1B3F8C-B225-4774-8841-3DEA8B4DB1AE}"/>
              </a:ext>
            </a:extLst>
          </p:cNvPr>
          <p:cNvSpPr txBox="1"/>
          <p:nvPr/>
        </p:nvSpPr>
        <p:spPr>
          <a:xfrm>
            <a:off x="173144" y="3238271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7182CE-79EA-4DAE-A9CF-C540FDC1E941}"/>
              </a:ext>
            </a:extLst>
          </p:cNvPr>
          <p:cNvGrpSpPr/>
          <p:nvPr/>
        </p:nvGrpSpPr>
        <p:grpSpPr>
          <a:xfrm>
            <a:off x="167223" y="3368002"/>
            <a:ext cx="2717491" cy="921832"/>
            <a:chOff x="167223" y="3368002"/>
            <a:chExt cx="2717491" cy="921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0E28A35-C7C0-4A68-8268-D685241A5F4E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3FDC940-3C06-485D-B817-62F6608995C7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21DE4F-0E73-4215-AC14-C10FE8CCB40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9A7876-6F82-4E7D-B64E-33031D07C6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C623D2-44DF-4508-8DA6-7FF4D76775C1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BF485-AB4E-4C58-9761-27E36970298E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7FC0F76-890A-44BC-A2A9-53D7CEEFB850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0C82C6-C1E4-4DAC-9A7D-BC4C3BED76FC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1F1433-E630-4452-A17F-788AE0A6F2DE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05AFD0-E534-4C96-AC82-B6649AEF45BE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FA61F26-5214-40F6-BB9F-8982E59D212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779990D-16DE-424E-879C-A16EC1FFE729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982756F-C534-449F-8B31-ADFD272C4D9A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A537FC5-6066-4125-BE8A-DCAC34367E3D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E408963-0CB1-4025-90B0-6538F2E3956C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C21B2B2-475B-4887-BCDF-52612228C51C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F348C2F-C3B0-47DB-9F65-BFD352790987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710BDD7-1848-43A3-A43F-F6C3D06B5498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448165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446626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3618775-828D-4D77-AA92-C667BED3ECCB}"/>
              </a:ext>
            </a:extLst>
          </p:cNvPr>
          <p:cNvCxnSpPr>
            <a:cxnSpLocks/>
          </p:cNvCxnSpPr>
          <p:nvPr/>
        </p:nvCxnSpPr>
        <p:spPr>
          <a:xfrm>
            <a:off x="300068" y="5578926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B1637EB-56A8-4699-968D-C276B734D5EF}"/>
              </a:ext>
            </a:extLst>
          </p:cNvPr>
          <p:cNvSpPr txBox="1"/>
          <p:nvPr/>
        </p:nvSpPr>
        <p:spPr>
          <a:xfrm>
            <a:off x="418611" y="5591077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8B39B7-DAC0-4637-A221-31E32017E204}"/>
              </a:ext>
            </a:extLst>
          </p:cNvPr>
          <p:cNvSpPr txBox="1"/>
          <p:nvPr/>
        </p:nvSpPr>
        <p:spPr>
          <a:xfrm>
            <a:off x="996291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911BF4-A110-4251-AE45-69E4D5B41815}"/>
              </a:ext>
            </a:extLst>
          </p:cNvPr>
          <p:cNvSpPr txBox="1"/>
          <p:nvPr/>
        </p:nvSpPr>
        <p:spPr>
          <a:xfrm>
            <a:off x="1614630" y="5591077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B44D9-8C41-4C22-A8FB-1C0862B73A29}"/>
              </a:ext>
            </a:extLst>
          </p:cNvPr>
          <p:cNvSpPr txBox="1"/>
          <p:nvPr/>
        </p:nvSpPr>
        <p:spPr>
          <a:xfrm>
            <a:off x="2240809" y="5591077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48B1F69-AB44-408C-8EB2-B4DA41C07C93}"/>
              </a:ext>
            </a:extLst>
          </p:cNvPr>
          <p:cNvCxnSpPr>
            <a:cxnSpLocks/>
            <a:endCxn id="109" idx="1"/>
          </p:cNvCxnSpPr>
          <p:nvPr/>
        </p:nvCxnSpPr>
        <p:spPr>
          <a:xfrm flipH="1">
            <a:off x="418611" y="4869300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B85C01A-FF56-4F5A-9AFE-3D580009E2A1}"/>
              </a:ext>
            </a:extLst>
          </p:cNvPr>
          <p:cNvSpPr txBox="1"/>
          <p:nvPr/>
        </p:nvSpPr>
        <p:spPr>
          <a:xfrm>
            <a:off x="167223" y="5354310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E3E2EB-C865-480B-B885-00D1870A9E90}"/>
              </a:ext>
            </a:extLst>
          </p:cNvPr>
          <p:cNvSpPr txBox="1"/>
          <p:nvPr/>
        </p:nvSpPr>
        <p:spPr>
          <a:xfrm>
            <a:off x="129380" y="5149397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036877-D1B9-4B60-BD18-5A5737F6801D}"/>
              </a:ext>
            </a:extLst>
          </p:cNvPr>
          <p:cNvSpPr txBox="1"/>
          <p:nvPr/>
        </p:nvSpPr>
        <p:spPr>
          <a:xfrm>
            <a:off x="129379" y="4944483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575AF-53D5-4517-AD96-60C22E7539F0}"/>
              </a:ext>
            </a:extLst>
          </p:cNvPr>
          <p:cNvSpPr txBox="1"/>
          <p:nvPr/>
        </p:nvSpPr>
        <p:spPr>
          <a:xfrm>
            <a:off x="127432" y="4739569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442138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F7713C72-6086-4E43-87BB-E98E2E5DBFF3}"/>
              </a:ext>
            </a:extLst>
          </p:cNvPr>
          <p:cNvSpPr/>
          <p:nvPr/>
        </p:nvSpPr>
        <p:spPr>
          <a:xfrm>
            <a:off x="670595" y="533850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2C72649-C9BD-4A37-8033-ECA210B295C8}"/>
              </a:ext>
            </a:extLst>
          </p:cNvPr>
          <p:cNvSpPr/>
          <p:nvPr/>
        </p:nvSpPr>
        <p:spPr>
          <a:xfrm>
            <a:off x="670595" y="5039936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8896218C-1115-4BDB-BBA9-02C3D30E1323}"/>
              </a:ext>
            </a:extLst>
          </p:cNvPr>
          <p:cNvCxnSpPr>
            <a:stCxn id="130" idx="4"/>
            <a:endCxn id="129" idx="0"/>
          </p:cNvCxnSpPr>
          <p:nvPr/>
        </p:nvCxnSpPr>
        <p:spPr>
          <a:xfrm>
            <a:off x="693455" y="5085655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9227967C-9C6C-4376-A724-BB7D20E41D8E}"/>
              </a:ext>
            </a:extLst>
          </p:cNvPr>
          <p:cNvSpPr/>
          <p:nvPr/>
        </p:nvSpPr>
        <p:spPr>
          <a:xfrm>
            <a:off x="1272524" y="5305231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FB8F209-0771-4CC0-AC01-BB25F62AC736}"/>
              </a:ext>
            </a:extLst>
          </p:cNvPr>
          <p:cNvSpPr/>
          <p:nvPr/>
        </p:nvSpPr>
        <p:spPr>
          <a:xfrm>
            <a:off x="1272524" y="496612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C9EAD1-100A-4F94-9492-ED51733757D1}"/>
              </a:ext>
            </a:extLst>
          </p:cNvPr>
          <p:cNvCxnSpPr>
            <a:cxnSpLocks/>
            <a:stCxn id="134" idx="4"/>
            <a:endCxn id="133" idx="0"/>
          </p:cNvCxnSpPr>
          <p:nvPr/>
        </p:nvCxnSpPr>
        <p:spPr>
          <a:xfrm>
            <a:off x="1295384" y="5011844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43C09F7F-ED03-41DF-B17E-062A9B0264B2}"/>
              </a:ext>
            </a:extLst>
          </p:cNvPr>
          <p:cNvSpPr/>
          <p:nvPr/>
        </p:nvSpPr>
        <p:spPr>
          <a:xfrm>
            <a:off x="1908144" y="532436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7C095D1-544E-4812-A350-62565F6F6076}"/>
              </a:ext>
            </a:extLst>
          </p:cNvPr>
          <p:cNvSpPr/>
          <p:nvPr/>
        </p:nvSpPr>
        <p:spPr>
          <a:xfrm>
            <a:off x="1908144" y="5152757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28470D6-9432-4E24-8553-563BA5EAC05C}"/>
              </a:ext>
            </a:extLst>
          </p:cNvPr>
          <p:cNvCxnSpPr>
            <a:stCxn id="137" idx="4"/>
            <a:endCxn id="136" idx="0"/>
          </p:cNvCxnSpPr>
          <p:nvPr/>
        </p:nvCxnSpPr>
        <p:spPr>
          <a:xfrm>
            <a:off x="1931004" y="5198476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81D5A6D-56E0-4CED-B94B-4D959E923B85}"/>
              </a:ext>
            </a:extLst>
          </p:cNvPr>
          <p:cNvSpPr/>
          <p:nvPr/>
        </p:nvSpPr>
        <p:spPr>
          <a:xfrm>
            <a:off x="2511760" y="5405603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4F12931-7FD9-4813-931B-9A88296E5B0B}"/>
              </a:ext>
            </a:extLst>
          </p:cNvPr>
          <p:cNvSpPr/>
          <p:nvPr/>
        </p:nvSpPr>
        <p:spPr>
          <a:xfrm>
            <a:off x="2511760" y="5167505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AB9BD36-1B5E-4460-A351-37A866EF9969}"/>
              </a:ext>
            </a:extLst>
          </p:cNvPr>
          <p:cNvCxnSpPr>
            <a:stCxn id="140" idx="4"/>
            <a:endCxn id="139" idx="0"/>
          </p:cNvCxnSpPr>
          <p:nvPr/>
        </p:nvCxnSpPr>
        <p:spPr>
          <a:xfrm>
            <a:off x="2534620" y="5213224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ABA8E78-AD01-478B-9F90-420DC77ADFB6}"/>
              </a:ext>
            </a:extLst>
          </p:cNvPr>
          <p:cNvCxnSpPr/>
          <p:nvPr/>
        </p:nvCxnSpPr>
        <p:spPr>
          <a:xfrm>
            <a:off x="167223" y="592633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4516663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3319217" y="1525119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3770962" y="1517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6" y="1553641"/>
            <a:ext cx="158400" cy="158400"/>
          </a:xfrm>
          <a:prstGeom prst="rect">
            <a:avLst/>
          </a:prstGeom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7A97E212-34BA-4881-A12F-B977C7406BD1}"/>
              </a:ext>
            </a:extLst>
          </p:cNvPr>
          <p:cNvGrpSpPr/>
          <p:nvPr/>
        </p:nvGrpSpPr>
        <p:grpSpPr>
          <a:xfrm>
            <a:off x="3117678" y="1804512"/>
            <a:ext cx="2752929" cy="921832"/>
            <a:chOff x="131785" y="3368002"/>
            <a:chExt cx="2752929" cy="92183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2D748A2-9E8F-43A7-B8C4-208E06B6639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774111D-687D-4329-8167-8AB2AE01B41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8121271-897A-4266-ADFD-3041655E117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1F9848A-D97F-4D48-A2DD-1FF373F3FD4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39E9AEB-803B-446E-B660-049CA1C809E8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62FDA99-4380-4417-94DC-7E61DE7CE7B8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DBFFA65-BED9-4B7E-8C93-A9F68671E297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86CB411-5BAE-477C-80F2-ABCFF86636C8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47F1AC4-5C39-471C-9EBC-898881F5188F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028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BFD9CF82-343E-4FF3-BAD9-39A8058E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421179" y="2079155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19217" y="296072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4038143" y="2953029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81166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7" y="2988839"/>
            <a:ext cx="158400" cy="158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24DD1B-DA4D-4389-90CD-E2849DD8CF6C}"/>
              </a:ext>
            </a:extLst>
          </p:cNvPr>
          <p:cNvGrpSpPr/>
          <p:nvPr/>
        </p:nvGrpSpPr>
        <p:grpSpPr>
          <a:xfrm>
            <a:off x="3139281" y="3240116"/>
            <a:ext cx="2731326" cy="921832"/>
            <a:chOff x="3139281" y="3240116"/>
            <a:chExt cx="2731326" cy="921832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2FF7AAF-D80F-4C10-9683-C9797A0ECFA5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13A57F5C-D3DE-4BCA-8DA7-742574B0A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7F6094E-61B3-40F8-9D0B-80431BF21140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823EBDC-EE61-4AF1-A7FD-86D833FBD747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00F98E2-8617-4487-A5B8-C5E44ABE1206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CE78472-B1B9-4DF5-A504-B88842AF77D9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7059A30-4FD3-4B9B-B858-D37DDF069926}"/>
                  </a:ext>
                </a:extLst>
              </p:cNvPr>
              <p:cNvCxnSpPr>
                <a:cxnSpLocks/>
                <a:endCxn id="193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A1B7608-83C8-44D0-B142-6B5CA4952CD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940BEE2-95A0-4D26-A159-E2EB74B92F8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058AEF2-67E2-46EB-A401-3E2D55A0BA93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471F6E9-E3E8-4CD5-973B-9DDD4823D670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2FBFDDF-487C-49B1-9EAD-12414DAD17BA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69B3C00-60AD-4172-9262-66714C1E34B1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932048A8-25D6-4B5D-A128-FF2CD8497C14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1639DA2-E726-4FC7-A490-F7FC36DE2584}"/>
                </a:ext>
              </a:extLst>
            </p:cNvPr>
            <p:cNvCxnSpPr>
              <a:cxnSpLocks/>
              <a:stCxn id="203" idx="6"/>
              <a:endCxn id="204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71BF6A92-39E3-4773-9A7C-53B18A4C504C}"/>
                </a:ext>
              </a:extLst>
            </p:cNvPr>
            <p:cNvCxnSpPr>
              <a:cxnSpLocks/>
              <a:stCxn id="204" idx="7"/>
              <a:endCxn id="205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A41AB55-D3EE-4B6F-A0BC-0F0032DB9CE4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442719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4419502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427813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A996C9-AEAA-44B3-9736-0C7063E51F79}"/>
              </a:ext>
            </a:extLst>
          </p:cNvPr>
          <p:cNvGrpSpPr/>
          <p:nvPr/>
        </p:nvGrpSpPr>
        <p:grpSpPr>
          <a:xfrm>
            <a:off x="3069123" y="4706589"/>
            <a:ext cx="2801484" cy="921832"/>
            <a:chOff x="83230" y="3368002"/>
            <a:chExt cx="2801484" cy="921832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E2DC0-2EF1-4016-AA4D-5633D63814D7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C5CBB79-F7EE-4D45-9297-3CC29E9B25F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02677E5B-707D-4E18-9187-605A0602E1B0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4458FF1-57BD-4BCF-8084-DAE45D1A0176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E5643A-57F4-40BD-812C-C8C3D09D6E9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BE7E4F6D-B1C6-4D03-B2C0-B10EBA3C5D85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2E4B160-B0A1-4FB1-965B-5C38CBC732AC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3CFC1AF-BB20-4121-B276-D81D4695879F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35DAB32-33F8-435A-A3E4-99BC4D3CA6E2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4448130"/>
            <a:ext cx="158400" cy="158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092013-A7AF-4C9A-B6FB-6F5D16E7714B}"/>
              </a:ext>
            </a:extLst>
          </p:cNvPr>
          <p:cNvSpPr/>
          <p:nvPr/>
        </p:nvSpPr>
        <p:spPr>
          <a:xfrm>
            <a:off x="3578863" y="534945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E1994DAD-EBA4-4CF0-848A-C45A7BC17FD8}"/>
              </a:ext>
            </a:extLst>
          </p:cNvPr>
          <p:cNvSpPr/>
          <p:nvPr/>
        </p:nvSpPr>
        <p:spPr>
          <a:xfrm>
            <a:off x="3711634" y="530523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A5BFB5-D016-49D2-8843-69D7C4578EA6}"/>
              </a:ext>
            </a:extLst>
          </p:cNvPr>
          <p:cNvSpPr/>
          <p:nvPr/>
        </p:nvSpPr>
        <p:spPr>
          <a:xfrm>
            <a:off x="3963186" y="5144538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8206F28-0051-403F-837B-01D2BC704BCC}"/>
              </a:ext>
            </a:extLst>
          </p:cNvPr>
          <p:cNvSpPr/>
          <p:nvPr/>
        </p:nvSpPr>
        <p:spPr>
          <a:xfrm>
            <a:off x="4235679" y="508565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7554967-E207-4BE6-B850-9B12BCE4615B}"/>
              </a:ext>
            </a:extLst>
          </p:cNvPr>
          <p:cNvSpPr/>
          <p:nvPr/>
        </p:nvSpPr>
        <p:spPr>
          <a:xfrm>
            <a:off x="4320492" y="516360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5E6B4F-4885-4944-8BDA-845DCFF1AB37}"/>
              </a:ext>
            </a:extLst>
          </p:cNvPr>
          <p:cNvSpPr/>
          <p:nvPr/>
        </p:nvSpPr>
        <p:spPr>
          <a:xfrm>
            <a:off x="4576055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07E38D5-3C95-4472-B4E0-2BA34C9F5B58}"/>
              </a:ext>
            </a:extLst>
          </p:cNvPr>
          <p:cNvSpPr/>
          <p:nvPr/>
        </p:nvSpPr>
        <p:spPr>
          <a:xfrm>
            <a:off x="4655452" y="516315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CD42375-3BBD-4178-A7B1-8EB4F87C52AA}"/>
              </a:ext>
            </a:extLst>
          </p:cNvPr>
          <p:cNvSpPr/>
          <p:nvPr/>
        </p:nvSpPr>
        <p:spPr>
          <a:xfrm>
            <a:off x="4838482" y="508565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7B162B5-B538-4D13-9248-4794BEF481B3}"/>
              </a:ext>
            </a:extLst>
          </p:cNvPr>
          <p:cNvSpPr/>
          <p:nvPr/>
        </p:nvSpPr>
        <p:spPr>
          <a:xfrm>
            <a:off x="4918534" y="511726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2C605B9-4ACC-4642-B208-5D367982BBCC}"/>
              </a:ext>
            </a:extLst>
          </p:cNvPr>
          <p:cNvSpPr/>
          <p:nvPr/>
        </p:nvSpPr>
        <p:spPr>
          <a:xfrm>
            <a:off x="511912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4B05021-3E17-410A-86E1-40B3184C2C60}"/>
              </a:ext>
            </a:extLst>
          </p:cNvPr>
          <p:cNvSpPr/>
          <p:nvPr/>
        </p:nvSpPr>
        <p:spPr>
          <a:xfrm>
            <a:off x="5181695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E47E80-27B0-4531-98F4-F1CC2850F73A}"/>
              </a:ext>
            </a:extLst>
          </p:cNvPr>
          <p:cNvSpPr/>
          <p:nvPr/>
        </p:nvSpPr>
        <p:spPr>
          <a:xfrm>
            <a:off x="5245497" y="5366149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D935744-2017-44BB-9134-D3A0A52E120E}"/>
              </a:ext>
            </a:extLst>
          </p:cNvPr>
          <p:cNvSpPr/>
          <p:nvPr/>
        </p:nvSpPr>
        <p:spPr>
          <a:xfrm>
            <a:off x="5478502" y="494448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6359765" y="158842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7078691" y="1580728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57" name="Picture 2" descr="간단한 물결 943499 - 무료 다운로드 - illustAC">
            <a:extLst>
              <a:ext uri="{FF2B5EF4-FFF2-40B4-BE49-F238E27FC236}">
                <a16:creationId xmlns:a16="http://schemas.microsoft.com/office/drawing/2014/main" id="{9907FDE5-1008-4D21-8183-A2DDC8F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73326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C9F2C73-3E93-4AA2-8FE1-6E67BC90C0D6}"/>
              </a:ext>
            </a:extLst>
          </p:cNvPr>
          <p:cNvSpPr txBox="1"/>
          <p:nvPr/>
        </p:nvSpPr>
        <p:spPr>
          <a:xfrm>
            <a:off x="7238205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259" name="Picture 2" descr="간단한 물결 943499 - 무료 다운로드 - illustAC">
            <a:extLst>
              <a:ext uri="{FF2B5EF4-FFF2-40B4-BE49-F238E27FC236}">
                <a16:creationId xmlns:a16="http://schemas.microsoft.com/office/drawing/2014/main" id="{C31ADD87-E8CB-4A7E-9133-7C039B8FA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47452" y="6242981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CD240DC-4210-40C9-BC0A-50AED4E547B8}"/>
              </a:ext>
            </a:extLst>
          </p:cNvPr>
          <p:cNvSpPr txBox="1"/>
          <p:nvPr/>
        </p:nvSpPr>
        <p:spPr>
          <a:xfrm>
            <a:off x="4312332" y="6437929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5234A243-316F-48DA-A66B-BA2C433F11BD}"/>
              </a:ext>
            </a:extLst>
          </p:cNvPr>
          <p:cNvCxnSpPr/>
          <p:nvPr/>
        </p:nvCxnSpPr>
        <p:spPr>
          <a:xfrm>
            <a:off x="3153116" y="569289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616944"/>
            <a:ext cx="158400" cy="158400"/>
          </a:xfrm>
          <a:prstGeom prst="rect">
            <a:avLst/>
          </a:prstGeom>
        </p:spPr>
      </p:pic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EA5FFD6D-FA47-4076-B4ED-F33E925C8EFE}"/>
              </a:ext>
            </a:extLst>
          </p:cNvPr>
          <p:cNvGrpSpPr/>
          <p:nvPr/>
        </p:nvGrpSpPr>
        <p:grpSpPr>
          <a:xfrm>
            <a:off x="6229456" y="2293616"/>
            <a:ext cx="2584646" cy="212206"/>
            <a:chOff x="300068" y="4077628"/>
            <a:chExt cx="2584646" cy="212206"/>
          </a:xfrm>
        </p:grpSpPr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2533C19C-26C4-4A4B-9D05-527C03120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6D4A66C-4836-41B6-9462-9C74808EC1AA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82E0A41-3517-44EB-9980-D312D2C2EFAE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78594EB-9416-4264-8015-99FE5322826C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A1D16C-3B7B-4583-BDBD-8B60894E229B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0C520D8-63F0-490E-8953-4344F62D4E15}"/>
              </a:ext>
            </a:extLst>
          </p:cNvPr>
          <p:cNvSpPr/>
          <p:nvPr/>
        </p:nvSpPr>
        <p:spPr>
          <a:xfrm>
            <a:off x="8041006" y="195448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7A47A44-70D6-481A-A714-A74FEF4F7F73}"/>
              </a:ext>
            </a:extLst>
          </p:cNvPr>
          <p:cNvSpPr/>
          <p:nvPr/>
        </p:nvSpPr>
        <p:spPr>
          <a:xfrm>
            <a:off x="6518338" y="195448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A79E5-D44E-42D7-976A-031365673CB6}"/>
              </a:ext>
            </a:extLst>
          </p:cNvPr>
          <p:cNvGrpSpPr/>
          <p:nvPr/>
        </p:nvGrpSpPr>
        <p:grpSpPr>
          <a:xfrm>
            <a:off x="6554078" y="2603118"/>
            <a:ext cx="2182673" cy="200055"/>
            <a:chOff x="6554078" y="2860695"/>
            <a:chExt cx="2182673" cy="200055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5D660EF-CFE6-4F2D-918D-011C3B28BF42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FE572C-8F33-4566-8561-32DCD8166962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6A0F398-4C02-4594-BB95-38DF7D54F76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49E10F0-1A9E-4871-8139-9ECB9C3F1544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4B3BA07-F1BA-4E42-B4F3-69FDD085AD35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8E7CAE8-7DFB-48A5-A6C1-601AD03C1374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E4873F3-6EAA-4DE1-9B59-21DFE63309A0}"/>
              </a:ext>
            </a:extLst>
          </p:cNvPr>
          <p:cNvSpPr/>
          <p:nvPr/>
        </p:nvSpPr>
        <p:spPr>
          <a:xfrm>
            <a:off x="7508575" y="195628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F572D3B-ED18-4E51-8E69-C0BE24128C4C}"/>
              </a:ext>
            </a:extLst>
          </p:cNvPr>
          <p:cNvSpPr/>
          <p:nvPr/>
        </p:nvSpPr>
        <p:spPr>
          <a:xfrm>
            <a:off x="6806034" y="195448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4D0C790-D5E2-4642-B096-284DFBCFBA88}"/>
              </a:ext>
            </a:extLst>
          </p:cNvPr>
          <p:cNvSpPr/>
          <p:nvPr/>
        </p:nvSpPr>
        <p:spPr>
          <a:xfrm>
            <a:off x="6854727" y="195448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6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87687"/>
              </p:ext>
            </p:extLst>
          </p:nvPr>
        </p:nvGraphicFramePr>
        <p:xfrm>
          <a:off x="9815736" y="536651"/>
          <a:ext cx="2376264" cy="55289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디바이스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알림함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 알림이 있을 경우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뱃지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설정 화면으로 이동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 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71670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1" baseline="0" dirty="0" err="1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ko-KR" altLang="en-US" sz="700" b="1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담당자 정보의 경우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추후 작업 예정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1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격리상태 표식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격리지에서 이탈 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이탈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표시되며 붉은색 표식으로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격리지 미 이탈시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업데이트 일시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건강상태는 당일 측정 시간별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 노출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기간 중 마지막 측정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95304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상세보기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항목의 상세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37279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체온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체온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792313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혈압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최저혈압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혈압이 그래프로 노출됨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25830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심박수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심박수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06234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산소포화도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산소포화도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625539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걸음수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73200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수면 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측정된 걸음수 정보를 그래프로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얕은수면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깊은수면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기상상태를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414621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701765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307193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AAB0738-2C93-4E9C-AF2D-3A49E39D21A5}"/>
              </a:ext>
            </a:extLst>
          </p:cNvPr>
          <p:cNvSpPr/>
          <p:nvPr/>
        </p:nvSpPr>
        <p:spPr>
          <a:xfrm>
            <a:off x="33029" y="19305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41C0E40-ABA7-4932-AB16-FCA6CD66780E}"/>
              </a:ext>
            </a:extLst>
          </p:cNvPr>
          <p:cNvSpPr/>
          <p:nvPr/>
        </p:nvSpPr>
        <p:spPr>
          <a:xfrm>
            <a:off x="2750994" y="181210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A221B0F-3DD3-4812-B416-98F096C8AFE0}"/>
              </a:ext>
            </a:extLst>
          </p:cNvPr>
          <p:cNvSpPr/>
          <p:nvPr/>
        </p:nvSpPr>
        <p:spPr>
          <a:xfrm>
            <a:off x="0" y="26934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B0FB398-C3B3-4330-A28F-A7C539461DB5}"/>
              </a:ext>
            </a:extLst>
          </p:cNvPr>
          <p:cNvSpPr/>
          <p:nvPr/>
        </p:nvSpPr>
        <p:spPr>
          <a:xfrm>
            <a:off x="11620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C765693-7382-4750-99A2-773E546A71F6}"/>
              </a:ext>
            </a:extLst>
          </p:cNvPr>
          <p:cNvSpPr/>
          <p:nvPr/>
        </p:nvSpPr>
        <p:spPr>
          <a:xfrm>
            <a:off x="2098931" y="293881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8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45019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5252825" y="1525119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5252825" y="296040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442719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8262093" y="158842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8CDA522E-1B1A-481D-A32F-19C061FE4E32}"/>
              </a:ext>
            </a:extLst>
          </p:cNvPr>
          <p:cNvSpPr/>
          <p:nvPr/>
        </p:nvSpPr>
        <p:spPr>
          <a:xfrm>
            <a:off x="33780" y="34383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9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E6A9D9E-4725-4747-BA49-261CA881B96E}"/>
              </a:ext>
            </a:extLst>
          </p:cNvPr>
          <p:cNvSpPr/>
          <p:nvPr/>
        </p:nvSpPr>
        <p:spPr>
          <a:xfrm>
            <a:off x="33780" y="515072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231B80-882F-4646-906D-7183EC744AE9}"/>
              </a:ext>
            </a:extLst>
          </p:cNvPr>
          <p:cNvSpPr/>
          <p:nvPr/>
        </p:nvSpPr>
        <p:spPr>
          <a:xfrm>
            <a:off x="3022171" y="220515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E290C417-59F8-46E6-A1A1-E3CD156A6A70}"/>
              </a:ext>
            </a:extLst>
          </p:cNvPr>
          <p:cNvSpPr/>
          <p:nvPr/>
        </p:nvSpPr>
        <p:spPr>
          <a:xfrm>
            <a:off x="3022171" y="353536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A38D48E8-A4D6-4824-94CC-5B6B7C69DF05}"/>
              </a:ext>
            </a:extLst>
          </p:cNvPr>
          <p:cNvSpPr/>
          <p:nvPr/>
        </p:nvSpPr>
        <p:spPr>
          <a:xfrm>
            <a:off x="3022171" y="508796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98F0DB2-F1B1-455F-A2FB-51226BB62967}"/>
              </a:ext>
            </a:extLst>
          </p:cNvPr>
          <p:cNvSpPr/>
          <p:nvPr/>
        </p:nvSpPr>
        <p:spPr>
          <a:xfrm>
            <a:off x="6124290" y="1952533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14</a:t>
            </a:r>
            <a:endParaRPr lang="ko-KR" altLang="en-US" sz="700" b="1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/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sp>
        <p:nvSpPr>
          <p:cNvPr id="179" name="타원 178">
            <a:extLst>
              <a:ext uri="{FF2B5EF4-FFF2-40B4-BE49-F238E27FC236}">
                <a16:creationId xmlns:a16="http://schemas.microsoft.com/office/drawing/2014/main" id="{C9A04411-3C72-45C0-9BF4-AD7872267BB2}"/>
              </a:ext>
            </a:extLst>
          </p:cNvPr>
          <p:cNvSpPr/>
          <p:nvPr/>
        </p:nvSpPr>
        <p:spPr>
          <a:xfrm>
            <a:off x="2669870" y="139815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5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en-US" altLang="ko-KR" dirty="0"/>
              <a:t>(NO-CONTENT)</a:t>
            </a:r>
            <a:endParaRPr lang="ko-KR" altLang="en-US" dirty="0"/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9BF5E335-FCC3-410D-AE18-D49C1623FE5C}"/>
              </a:ext>
            </a:extLst>
          </p:cNvPr>
          <p:cNvSpPr/>
          <p:nvPr/>
        </p:nvSpPr>
        <p:spPr>
          <a:xfrm>
            <a:off x="145143" y="1830485"/>
            <a:ext cx="2739571" cy="7550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8B31-F706-494F-9877-2E9F0EC53D0C}"/>
              </a:ext>
            </a:extLst>
          </p:cNvPr>
          <p:cNvSpPr txBox="1"/>
          <p:nvPr/>
        </p:nvSpPr>
        <p:spPr>
          <a:xfrm>
            <a:off x="184338" y="1881285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4BAE-578C-4878-9712-118CB08E9F10}"/>
              </a:ext>
            </a:extLst>
          </p:cNvPr>
          <p:cNvSpPr txBox="1"/>
          <p:nvPr/>
        </p:nvSpPr>
        <p:spPr>
          <a:xfrm>
            <a:off x="184338" y="2302483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미정</a:t>
            </a:r>
          </a:p>
        </p:txBody>
      </p:sp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1B8A4BA-5D3C-4053-974D-D95A8EC0FE6A}"/>
              </a:ext>
            </a:extLst>
          </p:cNvPr>
          <p:cNvSpPr/>
          <p:nvPr/>
        </p:nvSpPr>
        <p:spPr>
          <a:xfrm>
            <a:off x="2417459" y="1896386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D5A8-4C63-418C-A1ED-DA318BCF8DC4}"/>
              </a:ext>
            </a:extLst>
          </p:cNvPr>
          <p:cNvSpPr txBox="1"/>
          <p:nvPr/>
        </p:nvSpPr>
        <p:spPr>
          <a:xfrm>
            <a:off x="145143" y="2087039"/>
            <a:ext cx="2671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미정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E44E-CA07-4433-BCC7-ABE3FBC2D344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자가격리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D6E3F-4FF8-4F34-AD53-CAFF00FE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07" y="1520390"/>
            <a:ext cx="192270" cy="19227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DC89685-AF1A-4E00-9EC6-8985C34119BD}"/>
              </a:ext>
            </a:extLst>
          </p:cNvPr>
          <p:cNvSpPr/>
          <p:nvPr/>
        </p:nvSpPr>
        <p:spPr>
          <a:xfrm>
            <a:off x="235376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C7DE1-EA86-47C7-BEA2-6488F9CBC463}"/>
              </a:ext>
            </a:extLst>
          </p:cNvPr>
          <p:cNvSpPr txBox="1"/>
          <p:nvPr/>
        </p:nvSpPr>
        <p:spPr>
          <a:xfrm>
            <a:off x="334717" y="2980352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4551E-664D-48A1-84E3-A1FF2B4BF07E}"/>
              </a:ext>
            </a:extLst>
          </p:cNvPr>
          <p:cNvSpPr txBox="1"/>
          <p:nvPr/>
        </p:nvSpPr>
        <p:spPr>
          <a:xfrm>
            <a:off x="145143" y="2691656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D9DAC-8E3E-403E-8086-7631F2B8D864}"/>
              </a:ext>
            </a:extLst>
          </p:cNvPr>
          <p:cNvSpPr txBox="1"/>
          <p:nvPr/>
        </p:nvSpPr>
        <p:spPr>
          <a:xfrm>
            <a:off x="1390265" y="2691656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EDE4E0D-500A-4995-B5EB-512AC138C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97425" y="3058121"/>
            <a:ext cx="158400" cy="158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EEAC68-AA65-4B9E-A451-52171B61AE0B}"/>
              </a:ext>
            </a:extLst>
          </p:cNvPr>
          <p:cNvSpPr txBox="1"/>
          <p:nvPr/>
        </p:nvSpPr>
        <p:spPr>
          <a:xfrm>
            <a:off x="697996" y="296496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40566-C7D6-4651-88C3-F3EF0E7C7A00}"/>
              </a:ext>
            </a:extLst>
          </p:cNvPr>
          <p:cNvSpPr txBox="1"/>
          <p:nvPr/>
        </p:nvSpPr>
        <p:spPr>
          <a:xfrm>
            <a:off x="2222824" y="298035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3144" y="3249327"/>
            <a:ext cx="2719113" cy="382879"/>
            <a:chOff x="173144" y="3249327"/>
            <a:chExt cx="2719113" cy="382879"/>
          </a:xfrm>
        </p:grpSpPr>
        <p:sp>
          <p:nvSpPr>
            <p:cNvPr id="3" name="직사각형 2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718D3C0-7D28-432D-B013-5FA430AF846C}"/>
              </a:ext>
            </a:extLst>
          </p:cNvPr>
          <p:cNvSpPr txBox="1"/>
          <p:nvPr/>
        </p:nvSpPr>
        <p:spPr>
          <a:xfrm>
            <a:off x="334717" y="3720696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B503602-604D-4392-8F3C-9E79C6028E55}"/>
              </a:ext>
            </a:extLst>
          </p:cNvPr>
          <p:cNvSpPr txBox="1"/>
          <p:nvPr/>
        </p:nvSpPr>
        <p:spPr>
          <a:xfrm>
            <a:off x="638046" y="3705308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0mmHg / 0mmHg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67223" y="3680092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6BC8CE-6377-4A90-B1A6-852B3A1D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755709"/>
            <a:ext cx="158400" cy="15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819CF2A-F989-40F3-AA3E-7B319AC86DE9}"/>
              </a:ext>
            </a:extLst>
          </p:cNvPr>
          <p:cNvSpPr txBox="1"/>
          <p:nvPr/>
        </p:nvSpPr>
        <p:spPr>
          <a:xfrm>
            <a:off x="286596" y="4565020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BE67B2-97ED-419A-9215-392042104635}"/>
              </a:ext>
            </a:extLst>
          </p:cNvPr>
          <p:cNvSpPr txBox="1"/>
          <p:nvPr/>
        </p:nvSpPr>
        <p:spPr>
          <a:xfrm>
            <a:off x="738341" y="4557326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026" name="Picture 2" descr="간단한 물결 943499 - 무료 다운로드 - illustAC">
            <a:extLst>
              <a:ext uri="{FF2B5EF4-FFF2-40B4-BE49-F238E27FC236}">
                <a16:creationId xmlns:a16="http://schemas.microsoft.com/office/drawing/2014/main" id="{D3EA71BD-1C52-4707-9961-3A6BDA44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60554" y="6195076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7C995-225E-40A7-BF31-417CA3C79C60}"/>
              </a:ext>
            </a:extLst>
          </p:cNvPr>
          <p:cNvSpPr txBox="1"/>
          <p:nvPr/>
        </p:nvSpPr>
        <p:spPr>
          <a:xfrm>
            <a:off x="1225434" y="6390024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pic>
        <p:nvPicPr>
          <p:cNvPr id="90" name="Picture 2" descr="간단한 물결 943499 - 무료 다운로드 - illustAC">
            <a:extLst>
              <a:ext uri="{FF2B5EF4-FFF2-40B4-BE49-F238E27FC236}">
                <a16:creationId xmlns:a16="http://schemas.microsoft.com/office/drawing/2014/main" id="{F859BAA0-03C1-484F-AB3F-E1462484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3111622" y="1356643"/>
            <a:ext cx="2930827" cy="1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F4231E-6529-4538-AD4E-6706CD2B6FDD}"/>
              </a:ext>
            </a:extLst>
          </p:cNvPr>
          <p:cNvSpPr txBox="1"/>
          <p:nvPr/>
        </p:nvSpPr>
        <p:spPr>
          <a:xfrm>
            <a:off x="4276501" y="1117646"/>
            <a:ext cx="609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pic>
        <p:nvPicPr>
          <p:cNvPr id="37" name="그림 36" descr="밤하늘이(가) 표시된 사진&#10;&#10;자동 생성된 설명">
            <a:extLst>
              <a:ext uri="{FF2B5EF4-FFF2-40B4-BE49-F238E27FC236}">
                <a16:creationId xmlns:a16="http://schemas.microsoft.com/office/drawing/2014/main" id="{A1070267-8A09-47A0-8DED-F22A49194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5" y="4593542"/>
            <a:ext cx="158400" cy="1584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8E0B91A-7465-4905-AA54-2D6C84632618}"/>
              </a:ext>
            </a:extLst>
          </p:cNvPr>
          <p:cNvSpPr txBox="1"/>
          <p:nvPr/>
        </p:nvSpPr>
        <p:spPr>
          <a:xfrm>
            <a:off x="337205" y="529211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DF1DC3F-A19C-4B47-9FA2-1A1E7CCE173A}"/>
              </a:ext>
            </a:extLst>
          </p:cNvPr>
          <p:cNvSpPr txBox="1"/>
          <p:nvPr/>
        </p:nvSpPr>
        <p:spPr>
          <a:xfrm>
            <a:off x="1056131" y="5284425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0%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CB2A1DC-3542-4BBB-9248-3B70AEE95C7E}"/>
              </a:ext>
            </a:extLst>
          </p:cNvPr>
          <p:cNvCxnSpPr/>
          <p:nvPr/>
        </p:nvCxnSpPr>
        <p:spPr>
          <a:xfrm>
            <a:off x="3153116" y="2141228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E07F4C1-3281-4FC9-8E25-88F166C5A3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" y="5320235"/>
            <a:ext cx="158400" cy="158400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29CFA3E6-9B68-469F-A79F-865057CFA980}"/>
              </a:ext>
            </a:extLst>
          </p:cNvPr>
          <p:cNvSpPr txBox="1"/>
          <p:nvPr/>
        </p:nvSpPr>
        <p:spPr>
          <a:xfrm>
            <a:off x="3319217" y="1503012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72AF48-C1F4-4B54-B915-DDE1C41FCBA3}"/>
              </a:ext>
            </a:extLst>
          </p:cNvPr>
          <p:cNvSpPr txBox="1"/>
          <p:nvPr/>
        </p:nvSpPr>
        <p:spPr>
          <a:xfrm>
            <a:off x="4038143" y="1495318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7388928-90F8-48AF-98DE-9F6846C58F55}"/>
              </a:ext>
            </a:extLst>
          </p:cNvPr>
          <p:cNvCxnSpPr/>
          <p:nvPr/>
        </p:nvCxnSpPr>
        <p:spPr>
          <a:xfrm>
            <a:off x="3153116" y="2899213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7131389-B40D-4D08-AA7A-7F99E0A8B4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22" y="1523946"/>
            <a:ext cx="158400" cy="1584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E3BD7943-FFC1-4429-B09A-379E3169AF14}"/>
              </a:ext>
            </a:extLst>
          </p:cNvPr>
          <p:cNvSpPr txBox="1"/>
          <p:nvPr/>
        </p:nvSpPr>
        <p:spPr>
          <a:xfrm>
            <a:off x="3314600" y="228164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B4011047-EC4F-4872-B86B-FE1507A467DD}"/>
              </a:ext>
            </a:extLst>
          </p:cNvPr>
          <p:cNvSpPr txBox="1"/>
          <p:nvPr/>
        </p:nvSpPr>
        <p:spPr>
          <a:xfrm>
            <a:off x="4033526" y="2273949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A099DC-B858-4200-8478-58677175AA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24" y="2310165"/>
            <a:ext cx="158400" cy="158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3D43279-70E9-407D-AD5B-F091CB624F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9" y="1530233"/>
            <a:ext cx="190800" cy="190800"/>
          </a:xfrm>
          <a:prstGeom prst="rect">
            <a:avLst/>
          </a:prstGeom>
        </p:spPr>
      </p:pic>
      <p:graphicFrame>
        <p:nvGraphicFramePr>
          <p:cNvPr id="299" name="표 298">
            <a:extLst>
              <a:ext uri="{FF2B5EF4-FFF2-40B4-BE49-F238E27FC236}">
                <a16:creationId xmlns:a16="http://schemas.microsoft.com/office/drawing/2014/main" id="{0E3D878C-5C71-4AA2-A6FF-242BA6AA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6641"/>
              </p:ext>
            </p:extLst>
          </p:nvPr>
        </p:nvGraphicFramePr>
        <p:xfrm>
          <a:off x="9815736" y="536651"/>
          <a:ext cx="2376264" cy="142943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격리자 정보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격리기간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정보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기간 및 담당자가 등록되지 않은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미정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문구로 표시함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데이터가 없는  경우 안내 문구만 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기기 연결이 끊어 졌을 경우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진입 시 기기 연결이 끊어진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제공하며 선택 시 기기 연결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896973"/>
                  </a:ext>
                </a:extLst>
              </a:tr>
            </a:tbl>
          </a:graphicData>
        </a:graphic>
      </p:graphicFrame>
      <p:sp>
        <p:nvSpPr>
          <p:cNvPr id="300" name="타원 2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9439" y="212595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4771AA8-C93F-4E6B-8F91-9F6E820B7A19}"/>
              </a:ext>
            </a:extLst>
          </p:cNvPr>
          <p:cNvSpPr txBox="1"/>
          <p:nvPr/>
        </p:nvSpPr>
        <p:spPr>
          <a:xfrm>
            <a:off x="2222824" y="37409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87463D3-D159-49B4-AA38-165853137A20}"/>
              </a:ext>
            </a:extLst>
          </p:cNvPr>
          <p:cNvSpPr txBox="1"/>
          <p:nvPr/>
        </p:nvSpPr>
        <p:spPr>
          <a:xfrm>
            <a:off x="2220204" y="4565020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9312769-A889-4C36-B36F-25535951EDFE}"/>
              </a:ext>
            </a:extLst>
          </p:cNvPr>
          <p:cNvSpPr txBox="1"/>
          <p:nvPr/>
        </p:nvSpPr>
        <p:spPr>
          <a:xfrm>
            <a:off x="2270813" y="529180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C76D8BE-1766-42D2-9CF7-A1B8A52C8E14}"/>
              </a:ext>
            </a:extLst>
          </p:cNvPr>
          <p:cNvSpPr txBox="1"/>
          <p:nvPr/>
        </p:nvSpPr>
        <p:spPr>
          <a:xfrm>
            <a:off x="5252825" y="1503012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3CC0525-DA06-496E-8F98-60324E3D2F8A}"/>
              </a:ext>
            </a:extLst>
          </p:cNvPr>
          <p:cNvSpPr txBox="1"/>
          <p:nvPr/>
        </p:nvSpPr>
        <p:spPr>
          <a:xfrm>
            <a:off x="5216928" y="2281643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22791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IITP_MAIN_V001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6396620" y="1641856"/>
            <a:ext cx="2104981" cy="1132310"/>
            <a:chOff x="9338683" y="4735339"/>
            <a:chExt cx="2104981" cy="113231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기기 연결이 끊어졌습니다</a:t>
              </a:r>
              <a:r>
                <a:rPr lang="en-US" altLang="ko-KR" sz="800" dirty="0"/>
                <a:t>.</a:t>
              </a:r>
            </a:p>
            <a:p>
              <a:pPr algn="ctr"/>
              <a:r>
                <a:rPr lang="ko-KR" altLang="en-US" sz="800" dirty="0"/>
                <a:t>연결상태를 확인해 주세요 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145142" y="4001831"/>
            <a:ext cx="2719113" cy="382879"/>
            <a:chOff x="173144" y="3249327"/>
            <a:chExt cx="2719113" cy="382879"/>
          </a:xfrm>
        </p:grpSpPr>
        <p:sp>
          <p:nvSpPr>
            <p:cNvPr id="234" name="직사각형 233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443259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>
            <a:off x="145142" y="4792399"/>
            <a:ext cx="2719113" cy="382879"/>
            <a:chOff x="173144" y="3249327"/>
            <a:chExt cx="2719113" cy="382879"/>
          </a:xfrm>
        </p:grpSpPr>
        <p:sp>
          <p:nvSpPr>
            <p:cNvPr id="250" name="직사각형 249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223164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45142" y="5535361"/>
            <a:ext cx="2719113" cy="382879"/>
            <a:chOff x="173144" y="3249327"/>
            <a:chExt cx="2719113" cy="382879"/>
          </a:xfrm>
        </p:grpSpPr>
        <p:sp>
          <p:nvSpPr>
            <p:cNvPr id="268" name="직사각형 26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1BE2C75-3A0A-4E6C-B6DB-AFC5BF70EA78}"/>
              </a:ext>
            </a:extLst>
          </p:cNvPr>
          <p:cNvCxnSpPr/>
          <p:nvPr/>
        </p:nvCxnSpPr>
        <p:spPr>
          <a:xfrm>
            <a:off x="139221" y="5966126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/>
          <p:cNvGrpSpPr/>
          <p:nvPr/>
        </p:nvGrpSpPr>
        <p:grpSpPr>
          <a:xfrm>
            <a:off x="3179825" y="1726366"/>
            <a:ext cx="2719113" cy="382879"/>
            <a:chOff x="173144" y="3249327"/>
            <a:chExt cx="2719113" cy="382879"/>
          </a:xfrm>
        </p:grpSpPr>
        <p:sp>
          <p:nvSpPr>
            <p:cNvPr id="272" name="직사각형 271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grpSp>
        <p:nvGrpSpPr>
          <p:cNvPr id="274" name="그룹 273"/>
          <p:cNvGrpSpPr/>
          <p:nvPr/>
        </p:nvGrpSpPr>
        <p:grpSpPr>
          <a:xfrm>
            <a:off x="3179825" y="2505398"/>
            <a:ext cx="2719113" cy="382879"/>
            <a:chOff x="173144" y="3249327"/>
            <a:chExt cx="2719113" cy="382879"/>
          </a:xfrm>
        </p:grpSpPr>
        <p:sp>
          <p:nvSpPr>
            <p:cNvPr id="275" name="직사각형 274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29585"/>
              <a:ext cx="27079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77" name="타원 27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88193" y="331601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793" y="1366359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디바이스 연결이 끊어졌을 경우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cxnSp>
        <p:nvCxnSpPr>
          <p:cNvPr id="17" name="직선 화살표 연결선 16"/>
          <p:cNvCxnSpPr>
            <a:stCxn id="223" idx="2"/>
          </p:cNvCxnSpPr>
          <p:nvPr/>
        </p:nvCxnSpPr>
        <p:spPr>
          <a:xfrm flipH="1">
            <a:off x="7443926" y="2766701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6396620" y="3228503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선택 시 기기 연결 화면으로 이동함 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발생 현황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454" y="777881"/>
            <a:ext cx="103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COVID-19 </a:t>
            </a:r>
            <a:r>
              <a:rPr lang="ko-KR" altLang="en-US" b="1" dirty="0">
                <a:latin typeface="+mn-ea"/>
              </a:rPr>
              <a:t>바이러스의 확산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02EF9-5C54-420C-B531-0866EDBAB22F}"/>
              </a:ext>
            </a:extLst>
          </p:cNvPr>
          <p:cNvSpPr txBox="1"/>
          <p:nvPr/>
        </p:nvSpPr>
        <p:spPr>
          <a:xfrm>
            <a:off x="115454" y="1174005"/>
            <a:ext cx="2337461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코로나 바이러스는 사람이나 동물에서 호흡기 질환을 일으키는 바이러스로 감기를 일으키는 원인 바이러스 중 하나이다</a:t>
            </a:r>
            <a:r>
              <a:rPr lang="en-US" altLang="ko-KR" sz="1200" dirty="0">
                <a:latin typeface="+mn-ea"/>
              </a:rPr>
              <a:t>. COVID-19</a:t>
            </a:r>
            <a:r>
              <a:rPr lang="ko-KR" altLang="en-US" sz="1200" dirty="0">
                <a:latin typeface="+mn-ea"/>
              </a:rPr>
              <a:t>의 경우 신종 바이러스로 감염경로는 명확히 밝혀진 바가 없다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이로 인해 사망률이나 합병증을 추정하기 어려운 현실이다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53848-140E-413A-A9A7-8A15A2E056AD}"/>
              </a:ext>
            </a:extLst>
          </p:cNvPr>
          <p:cNvSpPr txBox="1"/>
          <p:nvPr/>
        </p:nvSpPr>
        <p:spPr>
          <a:xfrm>
            <a:off x="3139196" y="1174005"/>
            <a:ext cx="112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진행단계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362CA5F-2207-48F6-ADD3-45DEE1DD314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5111" y="1343282"/>
            <a:ext cx="75402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39195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중국 우환 발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COVID-19 </a:t>
            </a:r>
            <a:r>
              <a:rPr lang="ko-KR" altLang="en-US" sz="1200" dirty="0">
                <a:latin typeface="+mn-ea"/>
              </a:rPr>
              <a:t>발생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2ACD2-0491-48B0-9DFC-8BB73B57F86C}"/>
              </a:ext>
            </a:extLst>
          </p:cNvPr>
          <p:cNvSpPr txBox="1"/>
          <p:nvPr/>
        </p:nvSpPr>
        <p:spPr>
          <a:xfrm>
            <a:off x="3139196" y="1492851"/>
            <a:ext cx="2057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2019.12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B4A14453-35B7-4FBB-B12E-8F08F50F7DDC}"/>
              </a:ext>
            </a:extLst>
          </p:cNvPr>
          <p:cNvSpPr/>
          <p:nvPr/>
        </p:nvSpPr>
        <p:spPr>
          <a:xfrm>
            <a:off x="312404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+mn-ea"/>
              </a:rPr>
              <a:t>SARS</a:t>
            </a:r>
            <a:r>
              <a:rPr lang="ko-KR" altLang="en-US" sz="1000" dirty="0">
                <a:latin typeface="+mn-ea"/>
              </a:rPr>
              <a:t>와 유사한 증상의 원인불명 바이러스 감염자 발생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73134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국내  위기 경보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 심각 단계로 격상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9A2C7-6E72-49ED-BFCF-5CF98A92444A}"/>
              </a:ext>
            </a:extLst>
          </p:cNvPr>
          <p:cNvSpPr txBox="1"/>
          <p:nvPr/>
        </p:nvSpPr>
        <p:spPr>
          <a:xfrm>
            <a:off x="5358200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2020.02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E868A9E0-4C29-442F-AEF3-D41262A80500}"/>
              </a:ext>
            </a:extLst>
          </p:cNvPr>
          <p:cNvSpPr/>
          <p:nvPr/>
        </p:nvSpPr>
        <p:spPr>
          <a:xfrm>
            <a:off x="5358200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국내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명 이상의 감염자 발생 및 전국 확산 방지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9EAC40-2492-4B05-A8B0-4C2F12C7833E}"/>
              </a:ext>
            </a:extLst>
          </p:cNvPr>
          <p:cNvSpPr/>
          <p:nvPr/>
        </p:nvSpPr>
        <p:spPr>
          <a:xfrm>
            <a:off x="7576987" y="2355441"/>
            <a:ext cx="2026920" cy="962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6987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WHO, COVID-19</a:t>
            </a:r>
          </a:p>
          <a:p>
            <a:pPr algn="ctr"/>
            <a:r>
              <a:rPr lang="ko-KR" altLang="en-US" sz="1200" dirty="0">
                <a:latin typeface="+mn-ea"/>
              </a:rPr>
              <a:t>펜데믹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D3E1D-074C-488E-A381-74DE1EA7B1BE}"/>
              </a:ext>
            </a:extLst>
          </p:cNvPr>
          <p:cNvSpPr txBox="1"/>
          <p:nvPr/>
        </p:nvSpPr>
        <p:spPr>
          <a:xfrm>
            <a:off x="7576987" y="1492851"/>
            <a:ext cx="202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B0A39930-385D-458D-98AB-D990A77BE3FE}"/>
              </a:ext>
            </a:extLst>
          </p:cNvPr>
          <p:cNvSpPr/>
          <p:nvPr/>
        </p:nvSpPr>
        <p:spPr>
          <a:xfrm>
            <a:off x="7561831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빠른 전파속도로 확진자와 사망자는 급속히 증가할 것으로 예상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78402" y="1840923"/>
            <a:ext cx="2026920" cy="49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거리두기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시행 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백신 접종 가속화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6CF08-61C3-425C-8211-797DAF2BC68F}"/>
              </a:ext>
            </a:extLst>
          </p:cNvPr>
          <p:cNvSpPr txBox="1"/>
          <p:nvPr/>
        </p:nvSpPr>
        <p:spPr>
          <a:xfrm>
            <a:off x="9765685" y="1492851"/>
            <a:ext cx="203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04 </a:t>
            </a:r>
            <a:r>
              <a:rPr lang="en-US" altLang="ko-KR" sz="1200" b="1" dirty="0">
                <a:latin typeface="+mn-ea"/>
              </a:rPr>
              <a:t>2021.07~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7B8AED2C-8287-4F80-A4CB-409F63EFCA37}"/>
              </a:ext>
            </a:extLst>
          </p:cNvPr>
          <p:cNvSpPr/>
          <p:nvPr/>
        </p:nvSpPr>
        <p:spPr>
          <a:xfrm>
            <a:off x="9765685" y="3491491"/>
            <a:ext cx="2026921" cy="4242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latin typeface="+mn-ea"/>
              </a:rPr>
              <a:t>일 </a:t>
            </a:r>
            <a:r>
              <a:rPr lang="en-US" altLang="ko-KR" sz="1000" dirty="0">
                <a:latin typeface="+mn-ea"/>
              </a:rPr>
              <a:t>2000</a:t>
            </a:r>
            <a:r>
              <a:rPr lang="ko-KR" altLang="en-US" sz="1000" dirty="0">
                <a:latin typeface="+mn-ea"/>
              </a:rPr>
              <a:t>명대 신규 확진자 발생으로 거리두기 및 백신 가속화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28F14B-C11B-4B31-992C-BFC366532BFD}"/>
              </a:ext>
            </a:extLst>
          </p:cNvPr>
          <p:cNvSpPr txBox="1"/>
          <p:nvPr/>
        </p:nvSpPr>
        <p:spPr>
          <a:xfrm>
            <a:off x="3139196" y="4107978"/>
            <a:ext cx="190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확진자 증가 요인</a:t>
            </a:r>
            <a:r>
              <a:rPr lang="en-US" altLang="ko-KR" sz="1600" b="1" dirty="0">
                <a:latin typeface="+mn-ea"/>
              </a:rPr>
              <a:t>]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9E1E0D8-C1C9-4370-8C9A-39F15757DDF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5046044" y="4234582"/>
            <a:ext cx="6746562" cy="426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54E745-0CA8-4E08-88A5-9B1FC6615632}"/>
              </a:ext>
            </a:extLst>
          </p:cNvPr>
          <p:cNvGrpSpPr/>
          <p:nvPr/>
        </p:nvGrpSpPr>
        <p:grpSpPr>
          <a:xfrm>
            <a:off x="3139194" y="4535683"/>
            <a:ext cx="8653412" cy="494005"/>
            <a:chOff x="3139194" y="4608560"/>
            <a:chExt cx="8653412" cy="4940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6BF2BC-9D95-4C04-8882-5488EF579F88}"/>
                </a:ext>
              </a:extLst>
            </p:cNvPr>
            <p:cNvSpPr/>
            <p:nvPr/>
          </p:nvSpPr>
          <p:spPr>
            <a:xfrm>
              <a:off x="3139194" y="4608560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집단 감염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BB789A-3635-4B4F-BD3B-189F5DC4A839}"/>
                </a:ext>
              </a:extLst>
            </p:cNvPr>
            <p:cNvSpPr/>
            <p:nvPr/>
          </p:nvSpPr>
          <p:spPr>
            <a:xfrm>
              <a:off x="4751703" y="4608560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거리두기 시행에도 불과하고 종교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학원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직장 등 일상 속 소규모 집단 감염 사례가 증가하고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01D02FA-37C5-4052-9FC3-7534EDFB5539}"/>
                </a:ext>
              </a:extLst>
            </p:cNvPr>
            <p:cNvCxnSpPr>
              <a:stCxn id="59" idx="1"/>
              <a:endCxn id="57" idx="3"/>
            </p:cNvCxnSpPr>
            <p:nvPr/>
          </p:nvCxnSpPr>
          <p:spPr>
            <a:xfrm flipH="1">
              <a:off x="4528457" y="4855563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361AB3-3EBE-4F81-A8A5-62109E09B137}"/>
              </a:ext>
            </a:extLst>
          </p:cNvPr>
          <p:cNvGrpSpPr/>
          <p:nvPr/>
        </p:nvGrpSpPr>
        <p:grpSpPr>
          <a:xfrm>
            <a:off x="3139194" y="5861539"/>
            <a:ext cx="8653412" cy="494005"/>
            <a:chOff x="3139194" y="5276636"/>
            <a:chExt cx="8653412" cy="49400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8E11A2-0F5E-4C37-B839-6F87C5951B1F}"/>
                </a:ext>
              </a:extLst>
            </p:cNvPr>
            <p:cNvSpPr/>
            <p:nvPr/>
          </p:nvSpPr>
          <p:spPr>
            <a:xfrm>
              <a:off x="3139194" y="5276636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변이바이러스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032B0DA-9ADC-4452-B7BD-3553D2839F9B}"/>
                </a:ext>
              </a:extLst>
            </p:cNvPr>
            <p:cNvSpPr/>
            <p:nvPr/>
          </p:nvSpPr>
          <p:spPr>
            <a:xfrm>
              <a:off x="4751703" y="5276636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알파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베타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감마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델타 등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변이 바이러스가 발생하고 </a:t>
              </a:r>
              <a:r>
                <a:rPr lang="en-US" altLang="ko-KR" sz="1000" dirty="0">
                  <a:solidFill>
                    <a:schemeClr val="tx1"/>
                  </a:solidFill>
                </a:rPr>
                <a:t>1.5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</a:t>
              </a:r>
              <a:r>
                <a:rPr lang="en-US" altLang="ko-KR" sz="1000" dirty="0">
                  <a:solidFill>
                    <a:schemeClr val="tx1"/>
                  </a:solidFill>
                </a:rPr>
                <a:t>~2.5</a:t>
              </a:r>
              <a:r>
                <a:rPr lang="ko-KR" altLang="en-US" sz="1000" dirty="0">
                  <a:solidFill>
                    <a:schemeClr val="tx1"/>
                  </a:solidFill>
                </a:rPr>
                <a:t>배 수준의 전파력을 지니고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F08788C-1237-49B6-BE04-5A25F2300C4A}"/>
                </a:ext>
              </a:extLst>
            </p:cNvPr>
            <p:cNvCxnSpPr>
              <a:cxnSpLocks/>
              <a:stCxn id="63" idx="1"/>
              <a:endCxn id="62" idx="3"/>
            </p:cNvCxnSpPr>
            <p:nvPr/>
          </p:nvCxnSpPr>
          <p:spPr>
            <a:xfrm flipH="1">
              <a:off x="4528457" y="5523639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EF4809A-BAFE-4CCD-B55F-F4F59C92C77F}"/>
              </a:ext>
            </a:extLst>
          </p:cNvPr>
          <p:cNvGrpSpPr/>
          <p:nvPr/>
        </p:nvGrpSpPr>
        <p:grpSpPr>
          <a:xfrm>
            <a:off x="3139194" y="5198611"/>
            <a:ext cx="8653412" cy="494005"/>
            <a:chOff x="3139194" y="5867587"/>
            <a:chExt cx="8653412" cy="49400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E8F19-13CE-443E-9834-23B39FA05F64}"/>
                </a:ext>
              </a:extLst>
            </p:cNvPr>
            <p:cNvSpPr/>
            <p:nvPr/>
          </p:nvSpPr>
          <p:spPr>
            <a:xfrm>
              <a:off x="3139194" y="5867587"/>
              <a:ext cx="1389263" cy="494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불명확한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감염경로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6747-6F90-4FEA-8BDA-9B02AF7948F4}"/>
                </a:ext>
              </a:extLst>
            </p:cNvPr>
            <p:cNvSpPr/>
            <p:nvPr/>
          </p:nvSpPr>
          <p:spPr>
            <a:xfrm>
              <a:off x="4751703" y="5867587"/>
              <a:ext cx="7040903" cy="49400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가족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지인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친구 등을 통한 감염사례가 증가하면서 정확한 감염 경로를 파악하지 못하는 경우가 발생하고 있다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667E319-492B-4136-B779-A39FE4960417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528457" y="6114590"/>
              <a:ext cx="223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정부 &amp;#39;사회적 거리두기&amp;#39; 단계 개편방안 11월 1일 발표 - TBS">
            <a:extLst>
              <a:ext uri="{FF2B5EF4-FFF2-40B4-BE49-F238E27FC236}">
                <a16:creationId xmlns:a16="http://schemas.microsoft.com/office/drawing/2014/main" id="{FC360332-14C6-466F-8D78-F69F17D42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1" b="5295"/>
          <a:stretch/>
        </p:blipFill>
        <p:spPr bwMode="auto">
          <a:xfrm>
            <a:off x="9772773" y="2346354"/>
            <a:ext cx="2039636" cy="10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5B8A2D-6FD4-42EF-81AC-841660B8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6214"/>
          <a:stretch/>
        </p:blipFill>
        <p:spPr bwMode="auto">
          <a:xfrm>
            <a:off x="7569451" y="2353807"/>
            <a:ext cx="2026920" cy="10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중국 국가지정 신종 코로나 치료병원 원장도 사망">
            <a:extLst>
              <a:ext uri="{FF2B5EF4-FFF2-40B4-BE49-F238E27FC236}">
                <a16:creationId xmlns:a16="http://schemas.microsoft.com/office/drawing/2014/main" id="{8E5B173B-D999-43F0-9469-E1724DF5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9" b="7275"/>
          <a:stretch/>
        </p:blipFill>
        <p:spPr bwMode="auto">
          <a:xfrm>
            <a:off x="5389146" y="2346353"/>
            <a:ext cx="2003511" cy="10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뉴스핌 - [그래픽] 전세계 신종 코로나 확산 현황 (2월4일 기준)">
            <a:extLst>
              <a:ext uri="{FF2B5EF4-FFF2-40B4-BE49-F238E27FC236}">
                <a16:creationId xmlns:a16="http://schemas.microsoft.com/office/drawing/2014/main" id="{3B501255-6257-4C59-A196-AD80431D8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6" b="23234"/>
          <a:stretch/>
        </p:blipFill>
        <p:spPr bwMode="auto">
          <a:xfrm>
            <a:off x="3124041" y="2336836"/>
            <a:ext cx="2034457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372F22-43A3-4892-A09F-267D8890F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65352" y="3462655"/>
            <a:ext cx="158400" cy="1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081848" y="3434128"/>
            <a:ext cx="620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36.5</a:t>
            </a:r>
            <a:r>
              <a:rPr lang="ko-KR" altLang="en-US" sz="800" b="1" dirty="0">
                <a:latin typeface="+mn-ea"/>
              </a:rPr>
              <a:t>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83384-3228-4301-96BC-73FDC4804C95}"/>
              </a:ext>
            </a:extLst>
          </p:cNvPr>
          <p:cNvSpPr txBox="1"/>
          <p:nvPr/>
        </p:nvSpPr>
        <p:spPr>
          <a:xfrm>
            <a:off x="173144" y="2032356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38</a:t>
            </a:r>
            <a:endParaRPr lang="ko-KR" altLang="en-US" sz="7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2717491" cy="921832"/>
            <a:chOff x="167223" y="3368002"/>
            <a:chExt cx="2717491" cy="9218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32" idx="7"/>
              <a:endCxn id="33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0525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2081848" y="4100535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107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2081848" y="44060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7504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2081848" y="47457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12852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2081848" y="512380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46823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2081848" y="546351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0E637-1C51-4C0A-AF36-506077E7AF73}"/>
              </a:ext>
            </a:extLst>
          </p:cNvPr>
          <p:cNvSpPr/>
          <p:nvPr/>
        </p:nvSpPr>
        <p:spPr>
          <a:xfrm>
            <a:off x="1474930" y="3150737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722C1-7B0D-40DA-B016-F5020152CA94}"/>
              </a:ext>
            </a:extLst>
          </p:cNvPr>
          <p:cNvSpPr/>
          <p:nvPr/>
        </p:nvSpPr>
        <p:spPr>
          <a:xfrm>
            <a:off x="1062874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B6897-3E62-4585-96C0-6BC3749784C4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BBE083-BA3B-4DF5-A3C9-5FE648ACD41E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1EF05-5781-4AB3-83F3-D9664C999CC7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4EDE8-DEF3-4C4A-ADBE-0748C83D1DF8}"/>
              </a:ext>
            </a:extLst>
          </p:cNvPr>
          <p:cNvSpPr txBox="1"/>
          <p:nvPr/>
        </p:nvSpPr>
        <p:spPr>
          <a:xfrm>
            <a:off x="1982816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66135EC-25C5-49C2-BB92-3CDDF480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2640"/>
              </p:ext>
            </p:extLst>
          </p:nvPr>
        </p:nvGraphicFramePr>
        <p:xfrm>
          <a:off x="9815736" y="536651"/>
          <a:ext cx="2376264" cy="24657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일별 조회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&lt;&gt;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 시 전일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후일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이동시 해당 날짜로 하위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변경됨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격리시작일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 종료일 까지 기간만 조회함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시작일인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“&lt;“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마지막일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“&gt;”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미 제공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해당일의 시간대별 측정 기록 그래프를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그래프내 좌우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swipe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이전 이후 시간대 데이터 조회 가능함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정상 체온 범위를 표시함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범례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7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 범례 표시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측정 데이터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일시 기준 마지막 측정데이터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88493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목록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 기록 모두 조회함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33243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CAF08031-F0DB-4DE2-AE98-605ED4DA4986}"/>
              </a:ext>
            </a:extLst>
          </p:cNvPr>
          <p:cNvSpPr/>
          <p:nvPr/>
        </p:nvSpPr>
        <p:spPr>
          <a:xfrm>
            <a:off x="897190" y="1793482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EA0A18-53F3-49BC-A03F-07FE544806DB}"/>
              </a:ext>
            </a:extLst>
          </p:cNvPr>
          <p:cNvSpPr/>
          <p:nvPr/>
        </p:nvSpPr>
        <p:spPr>
          <a:xfrm>
            <a:off x="473886" y="219743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6942B9B-9F16-4D05-BC02-A061DBEF3AD9}"/>
              </a:ext>
            </a:extLst>
          </p:cNvPr>
          <p:cNvSpPr/>
          <p:nvPr/>
        </p:nvSpPr>
        <p:spPr>
          <a:xfrm>
            <a:off x="2719626" y="233202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2-1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213E3E-6A7A-4CE0-9B47-C5A44B083F52}"/>
              </a:ext>
            </a:extLst>
          </p:cNvPr>
          <p:cNvSpPr/>
          <p:nvPr/>
        </p:nvSpPr>
        <p:spPr>
          <a:xfrm>
            <a:off x="781939" y="309056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539313E-EA9F-434E-B3B2-2C3E87847A35}"/>
              </a:ext>
            </a:extLst>
          </p:cNvPr>
          <p:cNvSpPr/>
          <p:nvPr/>
        </p:nvSpPr>
        <p:spPr>
          <a:xfrm>
            <a:off x="2508223" y="3355695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E29A3F0-2517-4993-995C-1BA0B0A37A74}"/>
              </a:ext>
            </a:extLst>
          </p:cNvPr>
          <p:cNvSpPr/>
          <p:nvPr/>
        </p:nvSpPr>
        <p:spPr>
          <a:xfrm>
            <a:off x="0" y="409963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178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IITP_TEMPER_V001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235148" y="3518925"/>
            <a:ext cx="68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65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AB864-6C39-419A-AB79-E74F742EB59A}"/>
              </a:ext>
            </a:extLst>
          </p:cNvPr>
          <p:cNvSpPr txBox="1"/>
          <p:nvPr/>
        </p:nvSpPr>
        <p:spPr>
          <a:xfrm>
            <a:off x="1248057" y="4179538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7C606-A4DC-47AF-BDB7-A4A60ECE1490}"/>
              </a:ext>
            </a:extLst>
          </p:cNvPr>
          <p:cNvSpPr txBox="1"/>
          <p:nvPr/>
        </p:nvSpPr>
        <p:spPr>
          <a:xfrm>
            <a:off x="1248057" y="44850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4F346E-DA66-485C-B8E8-9DB40EA0F463}"/>
              </a:ext>
            </a:extLst>
          </p:cNvPr>
          <p:cNvSpPr txBox="1"/>
          <p:nvPr/>
        </p:nvSpPr>
        <p:spPr>
          <a:xfrm>
            <a:off x="1248057" y="482472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1B1AC-9C19-49E2-AF7E-8A7ACBD1095A}"/>
              </a:ext>
            </a:extLst>
          </p:cNvPr>
          <p:cNvSpPr txBox="1"/>
          <p:nvPr/>
        </p:nvSpPr>
        <p:spPr>
          <a:xfrm>
            <a:off x="1248057" y="520280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43900D-3EA8-4B96-83E1-11243ABCBCB7}"/>
              </a:ext>
            </a:extLst>
          </p:cNvPr>
          <p:cNvSpPr txBox="1"/>
          <p:nvPr/>
        </p:nvSpPr>
        <p:spPr>
          <a:xfrm>
            <a:off x="1248057" y="5542517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B83AE0-BA37-4B6A-A86F-589A091EA0E3}"/>
              </a:ext>
            </a:extLst>
          </p:cNvPr>
          <p:cNvCxnSpPr>
            <a:cxnSpLocks/>
          </p:cNvCxnSpPr>
          <p:nvPr/>
        </p:nvCxnSpPr>
        <p:spPr>
          <a:xfrm>
            <a:off x="300068" y="2853313"/>
            <a:ext cx="25161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8BCABE-3A42-4D88-B554-6A4F078A07FC}"/>
              </a:ext>
            </a:extLst>
          </p:cNvPr>
          <p:cNvSpPr txBox="1"/>
          <p:nvPr/>
        </p:nvSpPr>
        <p:spPr>
          <a:xfrm>
            <a:off x="418611" y="28654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9B8FE-4125-40CC-B0B2-3FD72BF25B64}"/>
              </a:ext>
            </a:extLst>
          </p:cNvPr>
          <p:cNvSpPr txBox="1"/>
          <p:nvPr/>
        </p:nvSpPr>
        <p:spPr>
          <a:xfrm>
            <a:off x="996291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83293-F222-4F15-99E8-9D35338E29AD}"/>
              </a:ext>
            </a:extLst>
          </p:cNvPr>
          <p:cNvSpPr txBox="1"/>
          <p:nvPr/>
        </p:nvSpPr>
        <p:spPr>
          <a:xfrm>
            <a:off x="1614630" y="28654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26E13D-400E-48A3-BA1E-30203084185D}"/>
              </a:ext>
            </a:extLst>
          </p:cNvPr>
          <p:cNvSpPr txBox="1"/>
          <p:nvPr/>
        </p:nvSpPr>
        <p:spPr>
          <a:xfrm>
            <a:off x="2240809" y="28654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66" idx="4"/>
            <a:endCxn id="65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1272524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1272524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295384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190814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190814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72" idx="4"/>
            <a:endCxn id="71" idx="0"/>
          </p:cNvCxnSpPr>
          <p:nvPr/>
        </p:nvCxnSpPr>
        <p:spPr>
          <a:xfrm>
            <a:off x="193100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2511760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2511760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2534620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7B3BD0D8-C65E-4653-9DA0-4E21FA6F2641}"/>
              </a:ext>
            </a:extLst>
          </p:cNvPr>
          <p:cNvSpPr/>
          <p:nvPr/>
        </p:nvSpPr>
        <p:spPr>
          <a:xfrm>
            <a:off x="1014016" y="3165183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6F4D2C-FB3E-4A1E-A625-51C4321F97E3}"/>
              </a:ext>
            </a:extLst>
          </p:cNvPr>
          <p:cNvSpPr txBox="1"/>
          <p:nvPr/>
        </p:nvSpPr>
        <p:spPr>
          <a:xfrm>
            <a:off x="1528642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329805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F802D-3B7B-4EC9-92E7-AD491FE34FE4}"/>
              </a:ext>
            </a:extLst>
          </p:cNvPr>
          <p:cNvSpPr txBox="1"/>
          <p:nvPr/>
        </p:nvSpPr>
        <p:spPr>
          <a:xfrm>
            <a:off x="2150884" y="3328296"/>
            <a:ext cx="536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최고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951265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77F8BBC-9E63-4C34-93A6-0013DED91FE3}"/>
              </a:ext>
            </a:extLst>
          </p:cNvPr>
          <p:cNvSpPr txBox="1"/>
          <p:nvPr/>
        </p:nvSpPr>
        <p:spPr>
          <a:xfrm>
            <a:off x="2095621" y="3518925"/>
            <a:ext cx="783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</a:t>
            </a:r>
            <a:r>
              <a:rPr lang="en-US" altLang="ko-KR" sz="800" dirty="0">
                <a:latin typeface="+mn-ea"/>
              </a:rPr>
              <a:t>mmHg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609C7-19AD-4031-87C8-8F0847BD3CBE}"/>
              </a:ext>
            </a:extLst>
          </p:cNvPr>
          <p:cNvSpPr txBox="1"/>
          <p:nvPr/>
        </p:nvSpPr>
        <p:spPr>
          <a:xfrm>
            <a:off x="1243524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B477B8F-EDFF-4B57-A229-E6B323913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" y="3467374"/>
            <a:ext cx="158400" cy="158400"/>
          </a:xfrm>
          <a:prstGeom prst="rect">
            <a:avLst/>
          </a:prstGeom>
        </p:spPr>
      </p:pic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02E1DDC4-E698-4AAF-A79C-3FCB9D305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10289"/>
              </p:ext>
            </p:extLst>
          </p:nvPr>
        </p:nvGraphicFramePr>
        <p:xfrm>
          <a:off x="9815736" y="536651"/>
          <a:ext cx="2376264" cy="1109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혈압과 최저 혈압 정보 노출함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마지막 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측정일 기준 마지막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혈압은 최저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 데어터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798158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80160D58-F4C6-4715-B93F-A086AEFBCCA2}"/>
              </a:ext>
            </a:extLst>
          </p:cNvPr>
          <p:cNvSpPr/>
          <p:nvPr/>
        </p:nvSpPr>
        <p:spPr>
          <a:xfrm>
            <a:off x="461979" y="2186969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B144F07-319F-4272-9C56-E3449A5ABF68}"/>
              </a:ext>
            </a:extLst>
          </p:cNvPr>
          <p:cNvSpPr/>
          <p:nvPr/>
        </p:nvSpPr>
        <p:spPr>
          <a:xfrm>
            <a:off x="1598020" y="3165183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FF061A-58B8-44F4-8570-A0371F7F4E67}"/>
              </a:ext>
            </a:extLst>
          </p:cNvPr>
          <p:cNvSpPr txBox="1"/>
          <p:nvPr/>
        </p:nvSpPr>
        <p:spPr>
          <a:xfrm>
            <a:off x="909435" y="3095709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1FE6C2-3619-4F18-953D-A34E48529886}"/>
              </a:ext>
            </a:extLst>
          </p:cNvPr>
          <p:cNvSpPr/>
          <p:nvPr/>
        </p:nvSpPr>
        <p:spPr>
          <a:xfrm>
            <a:off x="2802589" y="3346230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1962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IITP_BLOOD_V001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80</a:t>
            </a:r>
            <a:r>
              <a:rPr lang="ko-KR" altLang="en-US" sz="800" b="1" dirty="0">
                <a:latin typeface="+mn-ea"/>
              </a:rPr>
              <a:t>회 </a:t>
            </a:r>
            <a:r>
              <a:rPr lang="en-US" altLang="ko-KR" sz="800" dirty="0">
                <a:latin typeface="+mn-ea"/>
              </a:rPr>
              <a:t>/ </a:t>
            </a:r>
            <a:r>
              <a:rPr lang="ko-KR" altLang="en-US" sz="8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F1796DEE-3581-4EDA-980D-4A7816A8B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0" y="3477008"/>
            <a:ext cx="158400" cy="1584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31500F7C-084D-453B-8B21-5008648CE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61359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111890-165A-4E07-870E-35FFF6C2FBE3}"/>
              </a:ext>
            </a:extLst>
          </p:cNvPr>
          <p:cNvGrpSpPr/>
          <p:nvPr/>
        </p:nvGrpSpPr>
        <p:grpSpPr>
          <a:xfrm>
            <a:off x="71131" y="2183494"/>
            <a:ext cx="2752929" cy="921832"/>
            <a:chOff x="131785" y="3368002"/>
            <a:chExt cx="2752929" cy="921832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A352C3C-0417-433C-A07A-EBE10CB6245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254CE8-A680-4DDA-9E0F-EEEEC5E0C125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B64BB09-DC97-4C2F-AF51-B5E1FF2254CD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93D4214-5D40-44D4-BB1E-7835D6E2624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75D0B7-1B64-498B-AA48-A20FE0676C0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2429FBD-6E58-41BA-82B9-455895A42D0C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A62F2E-9C39-4367-9203-2F3A0AD57BBF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DFD548-849B-420E-B078-D79B0619414A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60EF6C7-8D2C-450F-8F4F-0FF683320A44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3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3FCF96F-E784-4CF7-AFCA-6DDF412AD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787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IITP_HEART_V001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11:00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2081848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1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100</a:t>
            </a:r>
            <a:r>
              <a:rPr lang="en-US" altLang="ko-KR" sz="800" dirty="0">
                <a:latin typeface="+mn-ea"/>
              </a:rPr>
              <a:t> 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13B615-318E-49BB-A991-B41A5A02BF5B}"/>
              </a:ext>
            </a:extLst>
          </p:cNvPr>
          <p:cNvGrpSpPr/>
          <p:nvPr/>
        </p:nvGrpSpPr>
        <p:grpSpPr>
          <a:xfrm>
            <a:off x="141343" y="2183494"/>
            <a:ext cx="2731326" cy="921832"/>
            <a:chOff x="3139281" y="3240116"/>
            <a:chExt cx="2731326" cy="9218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F2AF64-0BD3-44EC-A8F8-56343742B80E}"/>
                </a:ext>
              </a:extLst>
            </p:cNvPr>
            <p:cNvGrpSpPr/>
            <p:nvPr/>
          </p:nvGrpSpPr>
          <p:grpSpPr>
            <a:xfrm>
              <a:off x="3139281" y="3240116"/>
              <a:ext cx="2731326" cy="921832"/>
              <a:chOff x="153388" y="3368002"/>
              <a:chExt cx="2731326" cy="921832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5531D3E-CAD1-4468-9ACE-42150EC82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8" y="4077628"/>
                <a:ext cx="251617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BB25C7-6CB3-4FAF-A8F5-4480FD62C774}"/>
                  </a:ext>
                </a:extLst>
              </p:cNvPr>
              <p:cNvSpPr txBox="1"/>
              <p:nvPr/>
            </p:nvSpPr>
            <p:spPr>
              <a:xfrm>
                <a:off x="418611" y="4089779"/>
                <a:ext cx="5954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11:00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C06E95-494C-4FBF-BEBA-CE02EA42486B}"/>
                  </a:ext>
                </a:extLst>
              </p:cNvPr>
              <p:cNvSpPr txBox="1"/>
              <p:nvPr/>
            </p:nvSpPr>
            <p:spPr>
              <a:xfrm>
                <a:off x="996291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12:00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89EF51-F47B-4E90-99E2-743F0C7CDEE9}"/>
                  </a:ext>
                </a:extLst>
              </p:cNvPr>
              <p:cNvSpPr txBox="1"/>
              <p:nvPr/>
            </p:nvSpPr>
            <p:spPr>
              <a:xfrm>
                <a:off x="1614630" y="4089779"/>
                <a:ext cx="64390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13:00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B78EEF-3F3C-48B7-803B-6A40F8B9AE21}"/>
                  </a:ext>
                </a:extLst>
              </p:cNvPr>
              <p:cNvSpPr txBox="1"/>
              <p:nvPr/>
            </p:nvSpPr>
            <p:spPr>
              <a:xfrm>
                <a:off x="2240809" y="4089779"/>
                <a:ext cx="64390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latin typeface="+mn-ea"/>
                  </a:rPr>
                  <a:t>14:00</a:t>
                </a:r>
                <a:endParaRPr lang="ko-KR" altLang="en-US" sz="700" dirty="0">
                  <a:latin typeface="+mn-ea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B911D5E-1A89-4D7C-ADD1-6C862C2FDEB5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H="1">
                <a:off x="418611" y="3368002"/>
                <a:ext cx="2" cy="821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D63411-0367-4548-AB21-840CCCA4A000}"/>
                  </a:ext>
                </a:extLst>
              </p:cNvPr>
              <p:cNvSpPr txBox="1"/>
              <p:nvPr/>
            </p:nvSpPr>
            <p:spPr>
              <a:xfrm>
                <a:off x="167223" y="3853012"/>
                <a:ext cx="32087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80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EA5651-3A85-4BE6-AD3D-D8E2E85F16D4}"/>
                  </a:ext>
                </a:extLst>
              </p:cNvPr>
              <p:cNvSpPr txBox="1"/>
              <p:nvPr/>
            </p:nvSpPr>
            <p:spPr>
              <a:xfrm>
                <a:off x="174766" y="3648099"/>
                <a:ext cx="31333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90</a:t>
                </a:r>
                <a:endParaRPr lang="ko-KR" altLang="en-US" sz="7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BAC5AF2-F806-4C1E-AC5D-6B39A48823D8}"/>
                  </a:ext>
                </a:extLst>
              </p:cNvPr>
              <p:cNvSpPr txBox="1"/>
              <p:nvPr/>
            </p:nvSpPr>
            <p:spPr>
              <a:xfrm>
                <a:off x="153388" y="3443185"/>
                <a:ext cx="35631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>
                    <a:latin typeface="+mn-ea"/>
                  </a:rPr>
                  <a:t>100</a:t>
                </a:r>
                <a:endParaRPr lang="ko-KR" altLang="en-US" sz="700" dirty="0">
                  <a:latin typeface="+mn-ea"/>
                </a:endParaRPr>
              </a:p>
            </p:txBody>
          </p:sp>
        </p:grp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C298174-5CD8-4794-B93D-C33EBEF1EA68}"/>
                </a:ext>
              </a:extLst>
            </p:cNvPr>
            <p:cNvSpPr/>
            <p:nvPr/>
          </p:nvSpPr>
          <p:spPr>
            <a:xfrm>
              <a:off x="3658068" y="3814704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0C82F-2FAB-4C06-BE2F-6CF3E4566744}"/>
                </a:ext>
              </a:extLst>
            </p:cNvPr>
            <p:cNvSpPr/>
            <p:nvPr/>
          </p:nvSpPr>
          <p:spPr>
            <a:xfrm>
              <a:off x="4245668" y="362041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C017BC0-DE92-4C62-8077-33A9B7B606CE}"/>
                </a:ext>
              </a:extLst>
            </p:cNvPr>
            <p:cNvSpPr/>
            <p:nvPr/>
          </p:nvSpPr>
          <p:spPr>
            <a:xfrm>
              <a:off x="4846362" y="338328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A325201-6C35-4E0B-878B-AB465419B5B5}"/>
                </a:ext>
              </a:extLst>
            </p:cNvPr>
            <p:cNvSpPr/>
            <p:nvPr/>
          </p:nvSpPr>
          <p:spPr>
            <a:xfrm>
              <a:off x="5531076" y="3473859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47F217-13FE-44EC-82CC-5AD737DD39D1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3703787" y="3643273"/>
              <a:ext cx="541881" cy="19429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E5908F9-AF7E-4756-AB4B-91C6BF780D3B}"/>
                </a:ext>
              </a:extLst>
            </p:cNvPr>
            <p:cNvCxnSpPr>
              <a:cxnSpLocks/>
              <a:stCxn id="49" idx="7"/>
              <a:endCxn id="51" idx="2"/>
            </p:cNvCxnSpPr>
            <p:nvPr/>
          </p:nvCxnSpPr>
          <p:spPr>
            <a:xfrm flipV="1">
              <a:off x="4284692" y="3406141"/>
              <a:ext cx="561670" cy="22096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C934BB-164C-446C-9C82-1C030D17E5FC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4892081" y="3406141"/>
              <a:ext cx="638995" cy="9057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57579707-6665-462C-8C32-E022A159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D07370FB-85C3-4927-9CFD-246133B0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727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IITP_OXYGEN_V001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2FC98B-D33B-40AD-94EB-B9E3036E851E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걸음수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555F-3068-4699-9C77-AF03274E32EC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85452-EF8C-4597-B7B1-C9CDAF353FE5}"/>
              </a:ext>
            </a:extLst>
          </p:cNvPr>
          <p:cNvSpPr txBox="1"/>
          <p:nvPr/>
        </p:nvSpPr>
        <p:spPr>
          <a:xfrm>
            <a:off x="402644" y="3438852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E1D58-B52C-475C-9588-E1653EA54986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C72F93-4726-43FC-9764-8FB4B24B7C43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3030884-77D4-4E82-8318-FC035352FC52}"/>
              </a:ext>
            </a:extLst>
          </p:cNvPr>
          <p:cNvCxnSpPr/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5E0628-7290-4970-B373-6C4463FBE970}"/>
              </a:ext>
            </a:extLst>
          </p:cNvPr>
          <p:cNvSpPr txBox="1"/>
          <p:nvPr/>
        </p:nvSpPr>
        <p:spPr>
          <a:xfrm>
            <a:off x="184913" y="4184262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6272A-2F6E-4B10-9648-E0E34732D2D7}"/>
              </a:ext>
            </a:extLst>
          </p:cNvPr>
          <p:cNvSpPr txBox="1"/>
          <p:nvPr/>
        </p:nvSpPr>
        <p:spPr>
          <a:xfrm>
            <a:off x="184913" y="44897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75F0B-CF51-41C9-9560-43904BADB16F}"/>
              </a:ext>
            </a:extLst>
          </p:cNvPr>
          <p:cNvSpPr txBox="1"/>
          <p:nvPr/>
        </p:nvSpPr>
        <p:spPr>
          <a:xfrm>
            <a:off x="184913" y="482945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5275D-60C7-4258-B52B-5A986AB95CDE}"/>
              </a:ext>
            </a:extLst>
          </p:cNvPr>
          <p:cNvSpPr txBox="1"/>
          <p:nvPr/>
        </p:nvSpPr>
        <p:spPr>
          <a:xfrm>
            <a:off x="184913" y="520753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9722A-5EEB-4D8B-B350-67A6EF1246D7}"/>
              </a:ext>
            </a:extLst>
          </p:cNvPr>
          <p:cNvSpPr txBox="1"/>
          <p:nvPr/>
        </p:nvSpPr>
        <p:spPr>
          <a:xfrm>
            <a:off x="184913" y="5547241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D25A775-9E8A-452A-B01B-9399ADADF9E7}"/>
              </a:ext>
            </a:extLst>
          </p:cNvPr>
          <p:cNvCxnSpPr/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C970E2-8A18-4917-9CF9-1DE87E4611E8}"/>
              </a:ext>
            </a:extLst>
          </p:cNvPr>
          <p:cNvSpPr txBox="1"/>
          <p:nvPr/>
        </p:nvSpPr>
        <p:spPr>
          <a:xfrm>
            <a:off x="251130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8B8648-9B32-4C45-BFA1-7EBDBE420CDA}"/>
              </a:ext>
            </a:extLst>
          </p:cNvPr>
          <p:cNvSpPr txBox="1"/>
          <p:nvPr/>
        </p:nvSpPr>
        <p:spPr>
          <a:xfrm>
            <a:off x="140222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BE21C5-CD09-4D6B-98A1-863F6D498ABE}"/>
              </a:ext>
            </a:extLst>
          </p:cNvPr>
          <p:cNvSpPr txBox="1"/>
          <p:nvPr/>
        </p:nvSpPr>
        <p:spPr>
          <a:xfrm>
            <a:off x="2095621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2B5EED-F02A-4104-B976-82E9C067BBDC}"/>
              </a:ext>
            </a:extLst>
          </p:cNvPr>
          <p:cNvSpPr txBox="1"/>
          <p:nvPr/>
        </p:nvSpPr>
        <p:spPr>
          <a:xfrm>
            <a:off x="2095621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6A0D05-25A9-4159-8E24-98DB8E7E0862}"/>
              </a:ext>
            </a:extLst>
          </p:cNvPr>
          <p:cNvSpPr txBox="1"/>
          <p:nvPr/>
        </p:nvSpPr>
        <p:spPr>
          <a:xfrm>
            <a:off x="2095621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A53893-CD9C-4F25-AE7C-9097290BEDFA}"/>
              </a:ext>
            </a:extLst>
          </p:cNvPr>
          <p:cNvSpPr txBox="1"/>
          <p:nvPr/>
        </p:nvSpPr>
        <p:spPr>
          <a:xfrm>
            <a:off x="2095621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019EF3-EB19-41FE-8F65-0872FD6B4950}"/>
              </a:ext>
            </a:extLst>
          </p:cNvPr>
          <p:cNvSpPr txBox="1"/>
          <p:nvPr/>
        </p:nvSpPr>
        <p:spPr>
          <a:xfrm>
            <a:off x="2095621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8741CC-A453-4326-8C7D-753DEB9C50DD}"/>
              </a:ext>
            </a:extLst>
          </p:cNvPr>
          <p:cNvSpPr txBox="1"/>
          <p:nvPr/>
        </p:nvSpPr>
        <p:spPr>
          <a:xfrm>
            <a:off x="2081848" y="3434128"/>
            <a:ext cx="755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15000</a:t>
            </a:r>
            <a:r>
              <a:rPr lang="ko-KR" altLang="en-US" sz="800" dirty="0">
                <a:latin typeface="+mn-ea"/>
              </a:rPr>
              <a:t>걸음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D8B33B8-CE0E-41EB-8114-51EC2343C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" y="3457522"/>
            <a:ext cx="158400" cy="1584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75AF43D-73C8-48DB-8EA7-28D60ECF9CE0}"/>
              </a:ext>
            </a:extLst>
          </p:cNvPr>
          <p:cNvGrpSpPr/>
          <p:nvPr/>
        </p:nvGrpSpPr>
        <p:grpSpPr>
          <a:xfrm>
            <a:off x="77996" y="2163777"/>
            <a:ext cx="2801484" cy="921832"/>
            <a:chOff x="83230" y="3368002"/>
            <a:chExt cx="2801484" cy="921832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56C6DBC-DB90-41D9-999E-A46B070900A5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008E0-FA8D-4C39-9F76-1C0014636A44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E108-4F92-4C75-AF32-91F4A27FEA53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0694AA-7AD3-41C2-B9D4-86A69F2C0FAB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8B2DC1-7165-41FC-9E0F-185F267FDCC1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6A60CD4-E72C-453A-B21A-CDCA8768682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405942-9951-4B40-BA58-671C6721ABF5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946BAC-F0ED-4B1D-9639-CDA684CE8604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6865407-7F4C-4837-BD82-D4BB5E965BE1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7EC811-8910-45B9-B9A0-BAE10224D425}"/>
              </a:ext>
            </a:extLst>
          </p:cNvPr>
          <p:cNvSpPr/>
          <p:nvPr/>
        </p:nvSpPr>
        <p:spPr>
          <a:xfrm>
            <a:off x="587736" y="2806640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910B81-5BE6-49BE-850C-93DE38178E1D}"/>
              </a:ext>
            </a:extLst>
          </p:cNvPr>
          <p:cNvSpPr/>
          <p:nvPr/>
        </p:nvSpPr>
        <p:spPr>
          <a:xfrm>
            <a:off x="720507" y="2762420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EF5FD6-8706-4965-92C2-AF930BDE0F48}"/>
              </a:ext>
            </a:extLst>
          </p:cNvPr>
          <p:cNvSpPr/>
          <p:nvPr/>
        </p:nvSpPr>
        <p:spPr>
          <a:xfrm>
            <a:off x="972059" y="2601726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67AFCA5-ACB0-45C1-9F8A-163184AF8266}"/>
              </a:ext>
            </a:extLst>
          </p:cNvPr>
          <p:cNvSpPr/>
          <p:nvPr/>
        </p:nvSpPr>
        <p:spPr>
          <a:xfrm>
            <a:off x="1244552" y="2542843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B6E01C-F511-4C67-BCBE-338861A3CBF6}"/>
              </a:ext>
            </a:extLst>
          </p:cNvPr>
          <p:cNvSpPr/>
          <p:nvPr/>
        </p:nvSpPr>
        <p:spPr>
          <a:xfrm>
            <a:off x="1329365" y="2620791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C954E3-9E8C-4837-93CB-2ABE4A2BADF7}"/>
              </a:ext>
            </a:extLst>
          </p:cNvPr>
          <p:cNvSpPr/>
          <p:nvPr/>
        </p:nvSpPr>
        <p:spPr>
          <a:xfrm>
            <a:off x="1584928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E42A28-E008-4A50-8DD6-19D394E65C15}"/>
              </a:ext>
            </a:extLst>
          </p:cNvPr>
          <p:cNvSpPr/>
          <p:nvPr/>
        </p:nvSpPr>
        <p:spPr>
          <a:xfrm>
            <a:off x="1664325" y="2620347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E70FE6-B0D1-40CD-8CFF-040A51B47A43}"/>
              </a:ext>
            </a:extLst>
          </p:cNvPr>
          <p:cNvSpPr/>
          <p:nvPr/>
        </p:nvSpPr>
        <p:spPr>
          <a:xfrm>
            <a:off x="1847355" y="2542843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96CF33B-1100-4D70-B72F-67B34C4CB644}"/>
              </a:ext>
            </a:extLst>
          </p:cNvPr>
          <p:cNvSpPr/>
          <p:nvPr/>
        </p:nvSpPr>
        <p:spPr>
          <a:xfrm>
            <a:off x="1927407" y="2574457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21F1BAF-6B3E-40BF-AD9D-2C0DD3957B15}"/>
              </a:ext>
            </a:extLst>
          </p:cNvPr>
          <p:cNvSpPr/>
          <p:nvPr/>
        </p:nvSpPr>
        <p:spPr>
          <a:xfrm>
            <a:off x="212799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8FA137-D02D-48CC-9B7D-6C52EFB3B5D7}"/>
              </a:ext>
            </a:extLst>
          </p:cNvPr>
          <p:cNvSpPr/>
          <p:nvPr/>
        </p:nvSpPr>
        <p:spPr>
          <a:xfrm>
            <a:off x="2190568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3355D6-F535-42F3-B0D7-A009BD9D14C8}"/>
              </a:ext>
            </a:extLst>
          </p:cNvPr>
          <p:cNvSpPr/>
          <p:nvPr/>
        </p:nvSpPr>
        <p:spPr>
          <a:xfrm>
            <a:off x="2254370" y="2823337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FB345D-C21D-432E-AAFB-05C3923BDBBF}"/>
              </a:ext>
            </a:extLst>
          </p:cNvPr>
          <p:cNvSpPr/>
          <p:nvPr/>
        </p:nvSpPr>
        <p:spPr>
          <a:xfrm>
            <a:off x="2487375" y="2401671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3C16345-7CD5-41A5-94CE-A4F685FEDA2E}"/>
              </a:ext>
            </a:extLst>
          </p:cNvPr>
          <p:cNvSpPr txBox="1"/>
          <p:nvPr/>
        </p:nvSpPr>
        <p:spPr>
          <a:xfrm>
            <a:off x="2096592" y="386499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E1E457-5D59-4068-B8F6-ED8B021ED987}"/>
              </a:ext>
            </a:extLst>
          </p:cNvPr>
          <p:cNvSpPr txBox="1"/>
          <p:nvPr/>
        </p:nvSpPr>
        <p:spPr>
          <a:xfrm>
            <a:off x="1412434" y="4179538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C1B562-74E5-4ACC-B791-B305E04C68F1}"/>
              </a:ext>
            </a:extLst>
          </p:cNvPr>
          <p:cNvSpPr txBox="1"/>
          <p:nvPr/>
        </p:nvSpPr>
        <p:spPr>
          <a:xfrm>
            <a:off x="1412434" y="44850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41B9076-5CE1-4C1A-9FB8-560B61A810B0}"/>
              </a:ext>
            </a:extLst>
          </p:cNvPr>
          <p:cNvSpPr txBox="1"/>
          <p:nvPr/>
        </p:nvSpPr>
        <p:spPr>
          <a:xfrm>
            <a:off x="1412434" y="482472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18653AC-5B22-494F-B728-E3BF2F46F91D}"/>
              </a:ext>
            </a:extLst>
          </p:cNvPr>
          <p:cNvSpPr txBox="1"/>
          <p:nvPr/>
        </p:nvSpPr>
        <p:spPr>
          <a:xfrm>
            <a:off x="1412434" y="520280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45FE299-3FA8-4FB6-A4A9-D80F1C90E481}"/>
              </a:ext>
            </a:extLst>
          </p:cNvPr>
          <p:cNvSpPr txBox="1"/>
          <p:nvPr/>
        </p:nvSpPr>
        <p:spPr>
          <a:xfrm>
            <a:off x="1412434" y="5542517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E8C11D44-3856-4FA5-8527-5468BFFF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29974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IITP_STEP_V001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145143" y="3286118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수면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402644" y="3438852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D1755-9C3F-4B3D-B471-A64824E42C5E}"/>
              </a:ext>
            </a:extLst>
          </p:cNvPr>
          <p:cNvSpPr txBox="1"/>
          <p:nvPr/>
        </p:nvSpPr>
        <p:spPr>
          <a:xfrm>
            <a:off x="773431" y="1890249"/>
            <a:ext cx="1177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n-ea"/>
              </a:rPr>
              <a:t>&lt; 2021.07.02 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&gt;</a:t>
            </a:r>
            <a:endParaRPr lang="ko-KR" altLang="en-US" sz="800" b="1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3640E1-1E3C-4846-B3CC-0E35EB1CC777}"/>
              </a:ext>
            </a:extLst>
          </p:cNvPr>
          <p:cNvCxnSpPr>
            <a:cxnSpLocks/>
          </p:cNvCxnSpPr>
          <p:nvPr/>
        </p:nvCxnSpPr>
        <p:spPr>
          <a:xfrm>
            <a:off x="167223" y="379093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2BF706-9969-4009-B392-91EF1D5D5298}"/>
              </a:ext>
            </a:extLst>
          </p:cNvPr>
          <p:cNvCxnSpPr>
            <a:cxnSpLocks/>
          </p:cNvCxnSpPr>
          <p:nvPr/>
        </p:nvCxnSpPr>
        <p:spPr>
          <a:xfrm>
            <a:off x="167223" y="4056625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251130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수면 유형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1507388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시작 시간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D69B5F-957C-40B3-A530-3D8D94C78E3C}"/>
              </a:ext>
            </a:extLst>
          </p:cNvPr>
          <p:cNvGrpSpPr/>
          <p:nvPr/>
        </p:nvGrpSpPr>
        <p:grpSpPr>
          <a:xfrm>
            <a:off x="225175" y="2618403"/>
            <a:ext cx="2584646" cy="212206"/>
            <a:chOff x="300068" y="4077628"/>
            <a:chExt cx="2584646" cy="212206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78918E3-FABC-4083-8361-5DD85452A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BD5467-752A-49B0-86C7-DC689D0CC9ED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039B-CE0C-46F4-BCCF-59DA1717714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341E2B-56B4-4F4F-BCF6-F0CD143DCEF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8903CF-913C-41B1-A34A-6EA8CE49B854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FEC5C06-7034-44D4-ACEC-5A1FA027E71B}"/>
              </a:ext>
            </a:extLst>
          </p:cNvPr>
          <p:cNvSpPr/>
          <p:nvPr/>
        </p:nvSpPr>
        <p:spPr>
          <a:xfrm>
            <a:off x="2036725" y="2279267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FAA39D-CEC1-498B-BA11-FD67473A61CC}"/>
              </a:ext>
            </a:extLst>
          </p:cNvPr>
          <p:cNvSpPr/>
          <p:nvPr/>
        </p:nvSpPr>
        <p:spPr>
          <a:xfrm>
            <a:off x="514057" y="2279267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E8BD5C6-EBE7-463B-A4B8-89EF2761C26B}"/>
              </a:ext>
            </a:extLst>
          </p:cNvPr>
          <p:cNvGrpSpPr/>
          <p:nvPr/>
        </p:nvGrpSpPr>
        <p:grpSpPr>
          <a:xfrm>
            <a:off x="549797" y="2927905"/>
            <a:ext cx="2182673" cy="200055"/>
            <a:chOff x="6554078" y="2860695"/>
            <a:chExt cx="2182673" cy="200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8811BDE-BDEC-4ED8-BDB3-8A1219D477B4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53787-C73F-48D0-AC89-208547A814D8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D550B3-5E4C-4C6C-9E1A-F47369F3932B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16D3F9-F055-4D61-8CE8-1813456FD563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6006928-841F-4F3A-A464-D9A28D0A24A6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5C6BA9-FD87-498E-B625-E6B590AE6B08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19BF9-BD0D-4296-97E0-50A2173298D2}"/>
              </a:ext>
            </a:extLst>
          </p:cNvPr>
          <p:cNvSpPr/>
          <p:nvPr/>
        </p:nvSpPr>
        <p:spPr>
          <a:xfrm>
            <a:off x="1504294" y="2281070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1D93E5-1C9A-4518-87F8-9C8F11691C08}"/>
              </a:ext>
            </a:extLst>
          </p:cNvPr>
          <p:cNvSpPr/>
          <p:nvPr/>
        </p:nvSpPr>
        <p:spPr>
          <a:xfrm>
            <a:off x="801753" y="2279267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CDB2E0-9A46-47C7-92F2-AC43CF32150E}"/>
              </a:ext>
            </a:extLst>
          </p:cNvPr>
          <p:cNvSpPr/>
          <p:nvPr/>
        </p:nvSpPr>
        <p:spPr>
          <a:xfrm>
            <a:off x="850446" y="2279267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" y="3463660"/>
            <a:ext cx="158400" cy="158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2067609" y="3859708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종료 시간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50017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02164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141461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2056661" y="474657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48478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얕은 수면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184913" y="479026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184913" y="51299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기상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184913" y="550805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141461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25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2056661" y="5108944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141461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01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2056661" y="5497961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29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245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IITP_SLEEP_V001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141461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2056661" y="4198258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14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4182869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기상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832367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10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832827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얕은 수면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56780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504540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30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556491" y="3334058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깊은 수면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252219" y="3406728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172299" y="3524687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10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197801" y="3328296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기상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(2021/09/30)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하단 기록 노출 데이터 수정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88" name="타원 87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설정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81438"/>
              </p:ext>
            </p:extLst>
          </p:nvPr>
        </p:nvGraphicFramePr>
        <p:xfrm>
          <a:off x="9815736" y="536651"/>
          <a:ext cx="2376264" cy="377639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별도의 정책이 없는 경우 체온 상세 화면과 동일함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수정 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개인정보 수정 화면으로 이동함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623904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PUSH 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ON/OFF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토글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버튼으로 알림 설정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99531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아이디 정보 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성명 정보 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92869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 등록번호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본인 주민등록번호 정보 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주민번호는 생년월일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정보만 노출하고 그 외 정보는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‘*’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처리함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910676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휴대폰번호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861075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보호자 연락처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휴대폰 번호 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941732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가입시 등록한 주소 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수정 가능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가입시 정책과 동록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076053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 사항이 있는 경우 버튼 활성화 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디폴트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비활성화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224176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04849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개인정보 수정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9298" y="2336755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2521406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4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3164567" y="594229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3164566" y="1493415"/>
            <a:ext cx="1578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개인정보 수정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3148721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07383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2569827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홍길동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721829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189082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89660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생년월일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237811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629515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cxnSp>
        <p:nvCxnSpPr>
          <p:cNvPr id="185" name="직선 연결선 184"/>
          <p:cNvCxnSpPr/>
          <p:nvPr/>
        </p:nvCxnSpPr>
        <p:spPr>
          <a:xfrm>
            <a:off x="3338580" y="5070505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824038"/>
            <a:ext cx="17862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서울특별시 강남구 영동대로</a:t>
            </a: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09" y="4808236"/>
            <a:ext cx="150643" cy="150643"/>
          </a:xfrm>
          <a:prstGeom prst="rect">
            <a:avLst/>
          </a:prstGeom>
        </p:spPr>
      </p:pic>
      <p:cxnSp>
        <p:nvCxnSpPr>
          <p:cNvPr id="191" name="직선 연결선 190"/>
          <p:cNvCxnSpPr/>
          <p:nvPr/>
        </p:nvCxnSpPr>
        <p:spPr>
          <a:xfrm>
            <a:off x="3338580" y="5422068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2" y="5235147"/>
            <a:ext cx="16258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311379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950626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346602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196" name="직선 연결선 195"/>
          <p:cNvCxnSpPr/>
          <p:nvPr/>
        </p:nvCxnSpPr>
        <p:spPr>
          <a:xfrm>
            <a:off x="3327163" y="392995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327163" y="4257620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281443" y="400181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199" name="직선 연결선 198"/>
          <p:cNvCxnSpPr/>
          <p:nvPr/>
        </p:nvCxnSpPr>
        <p:spPr>
          <a:xfrm>
            <a:off x="3327163" y="446574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194248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3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49159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4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297911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48721" y="358640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6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14460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7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474532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8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3175741" y="584456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9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PUSH </a:t>
            </a:r>
            <a:r>
              <a:rPr lang="ko-KR" altLang="en-US" sz="1000" dirty="0">
                <a:latin typeface="+mn-ea"/>
              </a:rPr>
              <a:t>알림</a:t>
            </a:r>
          </a:p>
        </p:txBody>
      </p:sp>
      <p:cxnSp>
        <p:nvCxnSpPr>
          <p:cNvPr id="208" name="직선 연결선 207"/>
          <p:cNvCxnSpPr/>
          <p:nvPr/>
        </p:nvCxnSpPr>
        <p:spPr>
          <a:xfrm>
            <a:off x="129298" y="2911014"/>
            <a:ext cx="275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66534"/>
              </p:ext>
            </p:extLst>
          </p:nvPr>
        </p:nvGraphicFramePr>
        <p:xfrm>
          <a:off x="3175741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IITP_SETTING_V002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235200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2414000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1183333" y="186242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061420" y="25340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7" y="1520390"/>
            <a:ext cx="192270" cy="192270"/>
          </a:xfrm>
          <a:prstGeom prst="rect">
            <a:avLst/>
          </a:prstGeom>
        </p:spPr>
      </p:pic>
      <p:sp>
        <p:nvSpPr>
          <p:cNvPr id="215" name="타원 214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2440402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9" y="1530233"/>
            <a:ext cx="190800" cy="19080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33" y="1507676"/>
            <a:ext cx="200356" cy="200356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908944A8-6B85-4150-8670-0ABDE10D5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20390"/>
            <a:ext cx="192270" cy="192270"/>
          </a:xfrm>
          <a:prstGeom prst="rect">
            <a:avLst/>
          </a:prstGeom>
        </p:spPr>
      </p:pic>
      <p:sp>
        <p:nvSpPr>
          <p:cNvPr id="219" name="타원 218">
            <a:extLst>
              <a:ext uri="{FF2B5EF4-FFF2-40B4-BE49-F238E27FC236}">
                <a16:creationId xmlns:a16="http://schemas.microsoft.com/office/drawing/2014/main" id="{A083A139-8A36-4678-97CE-792FDEE67C46}"/>
              </a:ext>
            </a:extLst>
          </p:cNvPr>
          <p:cNvSpPr/>
          <p:nvPr/>
        </p:nvSpPr>
        <p:spPr>
          <a:xfrm>
            <a:off x="5558738" y="1517425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7F2ECDF5-6DA4-43BE-A4FA-A9ABB4FB6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5" y="1530233"/>
            <a:ext cx="190800" cy="190800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507676"/>
            <a:ext cx="200356" cy="200356"/>
          </a:xfrm>
          <a:prstGeom prst="rect">
            <a:avLst/>
          </a:prstGeom>
        </p:spPr>
      </p:pic>
      <p:sp>
        <p:nvSpPr>
          <p:cNvPr id="54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124463" y="307033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남</a:t>
            </a: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433073" y="307033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여</a:t>
            </a:r>
          </a:p>
        </p:txBody>
      </p:sp>
    </p:spTree>
    <p:extLst>
      <p:ext uri="{BB962C8B-B14F-4D97-AF65-F5344CB8AC3E}">
        <p14:creationId xmlns:p14="http://schemas.microsoft.com/office/powerpoint/2010/main" val="323055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4514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알림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62A80-E4C3-4F73-9D8F-A1568483325C}"/>
              </a:ext>
            </a:extLst>
          </p:cNvPr>
          <p:cNvCxnSpPr/>
          <p:nvPr/>
        </p:nvCxnSpPr>
        <p:spPr>
          <a:xfrm>
            <a:off x="129298" y="1762496"/>
            <a:ext cx="2755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89D8903-D432-45BD-BD3A-69C9E12C3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37012"/>
              </p:ext>
            </p:extLst>
          </p:nvPr>
        </p:nvGraphicFramePr>
        <p:xfrm>
          <a:off x="9815736" y="536651"/>
          <a:ext cx="2376264" cy="71315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목록 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정보노출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 순으로 정렬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메시지는 모두 노출함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628425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25123"/>
              </p:ext>
            </p:extLst>
          </p:nvPr>
        </p:nvGraphicFramePr>
        <p:xfrm>
          <a:off x="145142" y="682936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5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IITP_ALARM_V001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275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격리 장소를 이탈하였습니다</a:t>
            </a:r>
            <a:r>
              <a:rPr lang="en-US" altLang="ko-KR" sz="800" b="1" dirty="0"/>
              <a:t>. </a:t>
            </a:r>
            <a:r>
              <a:rPr lang="ko-KR" altLang="en-US" sz="800" b="1" dirty="0"/>
              <a:t>격리장소에서 벗어났는지 확인해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75018" y="2920627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675309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050554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기기 연동을 확인해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75018" y="3507121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261802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자가 격리 기간이  종료되었습니다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175018" y="2252608"/>
            <a:ext cx="2709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A2231CD-1C38-4D4A-9FA2-2A7F53A2319C}"/>
              </a:ext>
            </a:extLst>
          </p:cNvPr>
          <p:cNvSpPr/>
          <p:nvPr/>
        </p:nvSpPr>
        <p:spPr>
          <a:xfrm>
            <a:off x="23596" y="179795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1709174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3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본인 인증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729361" y="4291143"/>
            <a:ext cx="1403576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대상자 여부 확인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52825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72909" y="3149323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주민 등록 번호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1968070-460A-411C-889C-4379D4E2E8BE}"/>
              </a:ext>
            </a:extLst>
          </p:cNvPr>
          <p:cNvCxnSpPr/>
          <p:nvPr/>
        </p:nvCxnSpPr>
        <p:spPr>
          <a:xfrm>
            <a:off x="4272909" y="3551632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330065" y="3612288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473946" y="3580698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14595" y="449782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14595" y="450988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14594" y="4907785"/>
            <a:ext cx="209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자가 격리 대상자가 아닙니다</a:t>
            </a:r>
            <a:r>
              <a:rPr lang="en-US" altLang="ko-KR" sz="800" dirty="0"/>
              <a:t>.</a:t>
            </a:r>
          </a:p>
          <a:p>
            <a:pPr algn="ctr"/>
            <a:r>
              <a:rPr lang="ko-KR" altLang="en-US" sz="800" dirty="0"/>
              <a:t>대상자인 경우 담당 기관으로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연락해 주세요</a:t>
            </a:r>
            <a:endParaRPr lang="en-US" altLang="ko-KR" sz="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14594" y="540548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03243" y="4138018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격리 대상자가 아닌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937250" y="449782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937250" y="450988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937249" y="4907785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가입한 이력이 있습니다</a:t>
            </a:r>
            <a:r>
              <a:rPr lang="en-US" altLang="ko-KR" sz="800" dirty="0"/>
              <a:t>. </a:t>
            </a:r>
          </a:p>
          <a:p>
            <a:pPr algn="ctr"/>
            <a:r>
              <a:rPr lang="ko-KR" altLang="en-US" sz="800" dirty="0"/>
              <a:t>기존 아이디</a:t>
            </a:r>
            <a:r>
              <a:rPr lang="en-US" altLang="ko-KR" sz="800" dirty="0"/>
              <a:t>/</a:t>
            </a:r>
            <a:r>
              <a:rPr lang="ko-KR" altLang="en-US" sz="800" dirty="0"/>
              <a:t>비밀번호로 로그인해 주세요</a:t>
            </a:r>
            <a:r>
              <a:rPr lang="en-US" altLang="ko-KR" sz="800" dirty="0"/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937249" y="540548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25898" y="4138018"/>
            <a:ext cx="23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이전에 가입된 이력이 있는 경우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en-US" altLang="ko-KR" sz="800" b="1" dirty="0"/>
              <a:t>- EX. 2</a:t>
            </a:r>
            <a:r>
              <a:rPr lang="ko-KR" altLang="en-US" sz="800" b="1" dirty="0"/>
              <a:t>회 이상 격리자</a:t>
            </a:r>
          </a:p>
        </p:txBody>
      </p:sp>
      <p:sp>
        <p:nvSpPr>
          <p:cNvPr id="44" name="Google Shape;531;p18"/>
          <p:cNvSpPr/>
          <p:nvPr/>
        </p:nvSpPr>
        <p:spPr>
          <a:xfrm>
            <a:off x="7768775" y="6094028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>
                <a:latin typeface="Malgun Gothic"/>
                <a:ea typeface="Malgun Gothic"/>
                <a:cs typeface="Malgun Gothic"/>
                <a:sym typeface="Malgun Gothic"/>
              </a:rPr>
              <a:t>닫힘</a:t>
            </a:r>
            <a:endParaRPr dirty="0"/>
          </a:p>
        </p:txBody>
      </p:sp>
      <p:cxnSp>
        <p:nvCxnSpPr>
          <p:cNvPr id="45" name="Google Shape;506;p18"/>
          <p:cNvCxnSpPr/>
          <p:nvPr/>
        </p:nvCxnSpPr>
        <p:spPr>
          <a:xfrm flipH="1">
            <a:off x="8491601" y="5722493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531;p18"/>
          <p:cNvSpPr/>
          <p:nvPr/>
        </p:nvSpPr>
        <p:spPr>
          <a:xfrm>
            <a:off x="9775275" y="6094028"/>
            <a:ext cx="227796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>
                <a:latin typeface="Malgun Gothic"/>
                <a:ea typeface="Malgun Gothic"/>
                <a:cs typeface="Malgun Gothic"/>
                <a:sym typeface="Malgun Gothic"/>
              </a:rPr>
              <a:t>닫히며 로그인 화면으로 이동</a:t>
            </a:r>
            <a:endParaRPr dirty="0"/>
          </a:p>
        </p:txBody>
      </p:sp>
      <p:cxnSp>
        <p:nvCxnSpPr>
          <p:cNvPr id="47" name="Google Shape;506;p18"/>
          <p:cNvCxnSpPr/>
          <p:nvPr/>
        </p:nvCxnSpPr>
        <p:spPr>
          <a:xfrm flipH="1">
            <a:off x="10914256" y="5722493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452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07A2-A7B9-43CE-A027-1C0B6B880255}"/>
              </a:ext>
            </a:extLst>
          </p:cNvPr>
          <p:cNvSpPr txBox="1"/>
          <p:nvPr/>
        </p:nvSpPr>
        <p:spPr>
          <a:xfrm>
            <a:off x="495814" y="26293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EA6E7-F734-46B2-9790-F3175C89569A}"/>
              </a:ext>
            </a:extLst>
          </p:cNvPr>
          <p:cNvSpPr txBox="1"/>
          <p:nvPr/>
        </p:nvSpPr>
        <p:spPr>
          <a:xfrm>
            <a:off x="495813" y="416309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766F3-E293-4715-AD2B-242C06FF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2" y="3149323"/>
            <a:ext cx="553917" cy="553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5BACAD-C3D7-4D1A-965E-4FECC4B5777E}"/>
              </a:ext>
            </a:extLst>
          </p:cNvPr>
          <p:cNvSpPr/>
          <p:nvPr/>
        </p:nvSpPr>
        <p:spPr>
          <a:xfrm>
            <a:off x="4835299" y="4291143"/>
            <a:ext cx="1168812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FB85-49E9-4F0F-B33A-C7F86F5D2B4C}"/>
              </a:ext>
            </a:extLst>
          </p:cNvPr>
          <p:cNvSpPr txBox="1"/>
          <p:nvPr/>
        </p:nvSpPr>
        <p:spPr>
          <a:xfrm>
            <a:off x="4281554" y="2875589"/>
            <a:ext cx="63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89191-A323-4EC8-BB84-964797CF8EEE}"/>
              </a:ext>
            </a:extLst>
          </p:cNvPr>
          <p:cNvSpPr txBox="1"/>
          <p:nvPr/>
        </p:nvSpPr>
        <p:spPr>
          <a:xfrm>
            <a:off x="4281554" y="3482353"/>
            <a:ext cx="1138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비밀번호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8171DB-093B-41D6-95F0-E538400B995C}"/>
              </a:ext>
            </a:extLst>
          </p:cNvPr>
          <p:cNvCxnSpPr/>
          <p:nvPr/>
        </p:nvCxnSpPr>
        <p:spPr>
          <a:xfrm>
            <a:off x="4281554" y="3338095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C922AB-B4F4-453A-8F42-D1AA2DCC83F1}"/>
              </a:ext>
            </a:extLst>
          </p:cNvPr>
          <p:cNvCxnSpPr/>
          <p:nvPr/>
        </p:nvCxnSpPr>
        <p:spPr>
          <a:xfrm>
            <a:off x="4281554" y="3980899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0E3EBF-6E85-47DC-91FF-8BA961B94523}"/>
              </a:ext>
            </a:extLst>
          </p:cNvPr>
          <p:cNvSpPr txBox="1"/>
          <p:nvPr/>
        </p:nvSpPr>
        <p:spPr>
          <a:xfrm>
            <a:off x="4281554" y="3736525"/>
            <a:ext cx="1138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(-)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없이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4226328" y="5013396"/>
            <a:ext cx="2386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/>
              <a:t>아이디 </a:t>
            </a:r>
            <a:r>
              <a:rPr lang="en-US" altLang="ko-KR" sz="1000" u="sng" dirty="0"/>
              <a:t>/</a:t>
            </a:r>
            <a:r>
              <a:rPr lang="ko-KR" altLang="en-US" sz="1000" u="sng" dirty="0"/>
              <a:t>비밀번호 찾기</a:t>
            </a:r>
            <a:r>
              <a:rPr lang="en-US" altLang="ko-KR" sz="1000" dirty="0"/>
              <a:t>| </a:t>
            </a:r>
            <a:r>
              <a:rPr lang="ko-KR" altLang="en-US" sz="1000" u="sng" dirty="0"/>
              <a:t>회원가입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(2021/11/02)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주민등록 번호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UPDATE(2021/11/02)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04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4F28842-615F-49C1-8033-9F1A54F3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1787"/>
          <a:stretch/>
        </p:blipFill>
        <p:spPr>
          <a:xfrm>
            <a:off x="249219" y="949030"/>
            <a:ext cx="1820556" cy="2572805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9F7F6A2-B1C0-4646-B350-4BED3B7C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0886811">
            <a:off x="1429282" y="1436314"/>
            <a:ext cx="2091340" cy="2853605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58736BC-7059-4581-A6A5-D1DB672E4656}"/>
              </a:ext>
            </a:extLst>
          </p:cNvPr>
          <p:cNvSpPr/>
          <p:nvPr/>
        </p:nvSpPr>
        <p:spPr>
          <a:xfrm>
            <a:off x="3283868" y="1461139"/>
            <a:ext cx="8035222" cy="3058443"/>
          </a:xfrm>
          <a:prstGeom prst="rightBracket">
            <a:avLst>
              <a:gd name="adj" fmla="val 532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9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COVID-19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대응 방침에 따른 문제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95691" y="1272144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사회적 거리두기</a:t>
            </a: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023604" y="4153208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생활치료센터 격리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61205" y="1289287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확진자 접촉 및 밀접촉시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 자가 격리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5946" y="4212840"/>
            <a:ext cx="2026920" cy="459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코로나 확진 시 </a:t>
            </a:r>
            <a:br>
              <a:rPr lang="en-US" altLang="ko-KR" sz="1200" dirty="0"/>
            </a:br>
            <a:r>
              <a:rPr lang="ko-KR" altLang="en-US" sz="1200" dirty="0"/>
              <a:t>병원 입원치료 </a:t>
            </a:r>
            <a:r>
              <a:rPr lang="en-US" altLang="ko-KR" sz="1200" dirty="0"/>
              <a:t>(</a:t>
            </a:r>
            <a:r>
              <a:rPr lang="ko-KR" altLang="en-US" sz="1200" dirty="0"/>
              <a:t>중증</a:t>
            </a:r>
            <a:r>
              <a:rPr lang="en-US" altLang="ko-KR" sz="1200" dirty="0"/>
              <a:t>)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850555" y="1428366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824BFDD-A5A2-4839-B0C6-C427F7913E34}"/>
              </a:ext>
            </a:extLst>
          </p:cNvPr>
          <p:cNvSpPr/>
          <p:nvPr/>
        </p:nvSpPr>
        <p:spPr>
          <a:xfrm rot="10800000">
            <a:off x="11290965" y="2993545"/>
            <a:ext cx="115747" cy="9978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4A5C98-498C-48E3-94C5-46A559261A3F}"/>
              </a:ext>
            </a:extLst>
          </p:cNvPr>
          <p:cNvSpPr/>
          <p:nvPr/>
        </p:nvSpPr>
        <p:spPr>
          <a:xfrm rot="16200000">
            <a:off x="7062748" y="4424814"/>
            <a:ext cx="115749" cy="997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7D7FB-F87D-49D6-AD0F-2802F5BAAE27}"/>
              </a:ext>
            </a:extLst>
          </p:cNvPr>
          <p:cNvSpPr txBox="1"/>
          <p:nvPr/>
        </p:nvSpPr>
        <p:spPr>
          <a:xfrm>
            <a:off x="3330209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증가에 따른</a:t>
            </a:r>
            <a:r>
              <a:rPr lang="en-US" altLang="ko-KR" sz="1200" b="1" dirty="0">
                <a:latin typeface="+mn-ea"/>
              </a:rPr>
              <a:t>1~4</a:t>
            </a:r>
            <a:r>
              <a:rPr lang="ko-KR" altLang="en-US" sz="1200" b="1" dirty="0">
                <a:latin typeface="+mn-ea"/>
              </a:rPr>
              <a:t>단계별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생활활동 제한 및 운영시간 제한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1E28EC-5D2D-493B-9986-BD5A36FE2762}"/>
              </a:ext>
            </a:extLst>
          </p:cNvPr>
          <p:cNvSpPr txBox="1"/>
          <p:nvPr/>
        </p:nvSpPr>
        <p:spPr>
          <a:xfrm>
            <a:off x="7295723" y="179766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접촉 시 자택에서 독립된 공간에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14</a:t>
            </a:r>
            <a:r>
              <a:rPr lang="ko-KR" altLang="en-US" sz="1200" b="1" dirty="0">
                <a:latin typeface="+mn-ea"/>
              </a:rPr>
              <a:t>일간 혼자 생활하며 스스로 건강상태 체크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8F220-7B7A-46BE-A718-539B5ADAE681}"/>
              </a:ext>
            </a:extLst>
          </p:cNvPr>
          <p:cNvSpPr txBox="1"/>
          <p:nvPr/>
        </p:nvSpPr>
        <p:spPr>
          <a:xfrm>
            <a:off x="3785067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자영업자 금전적 손실로 인한 피해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이동량 변화 없음에 실효성에 의문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온라인 수업으로 인해 학습 손실 문제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거리두기 미 준수 사례가 끊임 없이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AD294-11E9-47F9-A1D9-085A16342E1D}"/>
              </a:ext>
            </a:extLst>
          </p:cNvPr>
          <p:cNvSpPr txBox="1"/>
          <p:nvPr/>
        </p:nvSpPr>
        <p:spPr>
          <a:xfrm>
            <a:off x="7517125" y="2365029"/>
            <a:ext cx="335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격리지를 이탈</a:t>
            </a:r>
            <a:r>
              <a:rPr lang="ko-KR" altLang="en-US" sz="1200" dirty="0">
                <a:latin typeface="+mn-ea"/>
              </a:rPr>
              <a:t>하고 외출 사례 적발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격리 시 제공되는 방역 물품 키드 미지급 사례 발생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진료환경 및 응급 시 대처에 어려움 발생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78A757-5948-407A-A87D-77E4A15BFEDA}"/>
              </a:ext>
            </a:extLst>
          </p:cNvPr>
          <p:cNvSpPr txBox="1"/>
          <p:nvPr/>
        </p:nvSpPr>
        <p:spPr>
          <a:xfrm>
            <a:off x="3412877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확진자 중 중증 환자 대상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병원 입원 치료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AAC6E-BFC4-4CC9-AEA3-9CB164E5C936}"/>
              </a:ext>
            </a:extLst>
          </p:cNvPr>
          <p:cNvSpPr txBox="1"/>
          <p:nvPr/>
        </p:nvSpPr>
        <p:spPr>
          <a:xfrm>
            <a:off x="7295723" y="4859598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 확진자 중 경증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 err="1">
                <a:latin typeface="+mn-ea"/>
              </a:rPr>
              <a:t>중등증</a:t>
            </a:r>
            <a:r>
              <a:rPr lang="ko-KR" altLang="en-US" sz="1200" b="1" dirty="0">
                <a:latin typeface="+mn-ea"/>
              </a:rPr>
              <a:t> 환자대상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지정 시설에서 격리함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36C245-67CB-4909-BAF7-F4AEA3431757}"/>
              </a:ext>
            </a:extLst>
          </p:cNvPr>
          <p:cNvSpPr txBox="1"/>
          <p:nvPr/>
        </p:nvSpPr>
        <p:spPr>
          <a:xfrm>
            <a:off x="3867735" y="5426959"/>
            <a:ext cx="335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확진자 증가로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2A484-1F99-4B27-B0D1-FCA2871C6342}"/>
              </a:ext>
            </a:extLst>
          </p:cNvPr>
          <p:cNvSpPr txBox="1"/>
          <p:nvPr/>
        </p:nvSpPr>
        <p:spPr>
          <a:xfrm>
            <a:off x="7517124" y="5426959"/>
            <a:ext cx="3470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일부지역 병상 부족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의사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인력 부족으로 </a:t>
            </a:r>
            <a:r>
              <a:rPr lang="ko-KR" altLang="en-US" sz="1200" dirty="0">
                <a:latin typeface="+mn-ea"/>
              </a:rPr>
              <a:t>치료 골든 타임을 놓쳐 사망하는  경우 발생 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응급환자에 대한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대응시스템 개선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B0585B4-23FD-4E09-AFC4-2E0EB676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61" y="3722520"/>
            <a:ext cx="2202084" cy="2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86415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성명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327547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505303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휴대폰 번호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4181472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3949126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91889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아이디 찾기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500305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아이디 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비밀번호 찾기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아이디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아이디 찾기 완료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0967" y="2106823"/>
            <a:ext cx="2743200" cy="2759182"/>
            <a:chOff x="2333527" y="2106823"/>
            <a:chExt cx="2743200" cy="27591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036" y="2106823"/>
              <a:ext cx="472183" cy="4721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8AE673-2E4A-431B-8AA6-BF8FA5B8B656}"/>
                </a:ext>
              </a:extLst>
            </p:cNvPr>
            <p:cNvSpPr txBox="1"/>
            <p:nvPr/>
          </p:nvSpPr>
          <p:spPr>
            <a:xfrm>
              <a:off x="2333527" y="3070048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홍길동</a:t>
              </a:r>
              <a:r>
                <a:rPr lang="ko-KR" altLang="en-US" sz="1200" dirty="0">
                  <a:latin typeface="+mn-ea"/>
                </a:rPr>
                <a:t> 님의 아이디는 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Hong1234 </a:t>
              </a:r>
              <a:r>
                <a:rPr lang="ko-KR" altLang="en-US" sz="1200" dirty="0">
                  <a:latin typeface="+mn-ea"/>
                </a:rPr>
                <a:t>입니다</a:t>
              </a:r>
              <a:r>
                <a:rPr lang="en-US" altLang="ko-KR" sz="1200" dirty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719A-DC23-400B-B278-7A2DC290E435}"/>
                </a:ext>
              </a:extLst>
            </p:cNvPr>
            <p:cNvSpPr txBox="1"/>
            <p:nvPr/>
          </p:nvSpPr>
          <p:spPr>
            <a:xfrm>
              <a:off x="2511750" y="3626563"/>
              <a:ext cx="2386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u="sng" dirty="0"/>
                <a:t>비밀번호 찾기 </a:t>
              </a:r>
              <a:r>
                <a:rPr lang="en-US" altLang="ko-KR" sz="1000" u="sng" dirty="0"/>
                <a:t>&gt;</a:t>
              </a:r>
              <a:endParaRPr lang="ko-KR" altLang="en-US" sz="1000" u="sng" dirty="0"/>
            </a:p>
          </p:txBody>
        </p:sp>
        <p:sp>
          <p:nvSpPr>
            <p:cNvPr id="32" name="사각형: 둥근 모서리 6">
              <a:extLst>
                <a:ext uri="{FF2B5EF4-FFF2-40B4-BE49-F238E27FC236}">
                  <a16:creationId xmlns:a16="http://schemas.microsoft.com/office/drawing/2014/main" id="{169200B0-46E0-468A-9D67-8FCC7A136F68}"/>
                </a:ext>
              </a:extLst>
            </p:cNvPr>
            <p:cNvSpPr/>
            <p:nvPr/>
          </p:nvSpPr>
          <p:spPr>
            <a:xfrm>
              <a:off x="2466584" y="4524150"/>
              <a:ext cx="2477086" cy="3418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로그인 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498422" y="1719160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회원 정보가 없는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49223" y="1993114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49223" y="2005177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49222" y="2403075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일치하는 회원 정보가 없습니다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49222" y="2900771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94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3430956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성명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00305" y="3842281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4072106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휴대폰 번호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00305" y="4748275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451592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5398066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비밀번호  재설정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500305" y="2310968"/>
            <a:ext cx="2326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6391" y="2310968"/>
            <a:ext cx="11308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00305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</a:rPr>
              <a:t>아이디 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621112" y="2017954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1"/>
            </a:lvl1pPr>
          </a:lstStyle>
          <a:p>
            <a:r>
              <a:rPr lang="ko-KR" altLang="en-US" dirty="0"/>
              <a:t>비밀번호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454585" y="2723750"/>
            <a:ext cx="116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500305" y="3215852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아이디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비밀번호 찾기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비밀번호 재설정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2316773" y="2099966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</a:rPr>
              <a:t>비밀번호를 변경해 주세요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361718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571135" y="4028508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2525415" y="298084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새 비밀번호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2571135" y="339216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2419713" y="309058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C1E8EA-0F28-401B-9D11-41BA26951073}"/>
              </a:ext>
            </a:extLst>
          </p:cNvPr>
          <p:cNvSpPr/>
          <p:nvPr/>
        </p:nvSpPr>
        <p:spPr>
          <a:xfrm>
            <a:off x="2441827" y="3737971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atin typeface="+mn-ea"/>
              </a:rPr>
              <a:t>5-1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54586" y="4975192"/>
            <a:ext cx="2477086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변경  완료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556376" y="4630839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556376" y="4642902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556375" y="5040800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비밀번호가 변경되었습니다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556375" y="5538496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cxnSp>
        <p:nvCxnSpPr>
          <p:cNvPr id="31" name="꺾인 연결선 30"/>
          <p:cNvCxnSpPr>
            <a:stCxn id="26" idx="3"/>
            <a:endCxn id="29" idx="1"/>
          </p:cNvCxnSpPr>
          <p:nvPr/>
        </p:nvCxnSpPr>
        <p:spPr>
          <a:xfrm>
            <a:off x="4931672" y="5146120"/>
            <a:ext cx="2624703" cy="2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56375" y="354662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7602095" y="3957946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22914" y="3280760"/>
            <a:ext cx="260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새비밀번호와 비밀번호 확인 입력 값이 다른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5" y="3735089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Abc1234!</a:t>
            </a:r>
            <a:endParaRPr lang="ko-KR" alt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15914" y="3970442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</a:rPr>
              <a:t>*</a:t>
            </a:r>
            <a:r>
              <a:rPr lang="ko-KR" altLang="en-US" sz="700" dirty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비밀번호 재설정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회원가입 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34" y="2514489"/>
            <a:ext cx="174048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3012440" y="2318608"/>
            <a:ext cx="711201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중복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122623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3994834" y="282486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040554" y="3236194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4055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생년월일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086274" y="3884927"/>
            <a:ext cx="17862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6274" y="365258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자리 입력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(920812)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93344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남</a:t>
            </a: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242051" y="3671717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415610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1226234" y="462003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43876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49544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226234" y="3883937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75383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1160193" y="5165162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94836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도로명 주소 입력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932558"/>
            <a:ext cx="150643" cy="150643"/>
          </a:xfrm>
          <a:prstGeom prst="rect">
            <a:avLst/>
          </a:prstGeom>
        </p:spPr>
      </p:pic>
      <p:sp>
        <p:nvSpPr>
          <p:cNvPr id="56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502291" y="5692224"/>
            <a:ext cx="2477086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7609773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7609773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7609772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 사용중인 아이디입니다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7609772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98421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사용중인 아이디 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9815737" y="1875723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9815737" y="1887786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9815736" y="2285684"/>
            <a:ext cx="209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사용 가능한 아이디 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9815736" y="2783380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04385" y="163167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사용 가능한 아이디 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cxnSp>
        <p:nvCxnSpPr>
          <p:cNvPr id="67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29" idx="3"/>
            <a:endCxn id="61" idx="1"/>
          </p:cNvCxnSpPr>
          <p:nvPr/>
        </p:nvCxnSpPr>
        <p:spPr>
          <a:xfrm flipV="1">
            <a:off x="3723641" y="1739397"/>
            <a:ext cx="3774780" cy="6869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04547" y="365340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비밀번호 확인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650267" y="4064729"/>
            <a:ext cx="24313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71086" y="338754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비밀번호와 비밀번호 확인 입력 값이 다른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7" y="384187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Abc1234!</a:t>
            </a:r>
            <a:endParaRPr lang="ko-KR" altLang="en-US" sz="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664086" y="4077225"/>
            <a:ext cx="19579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</a:rPr>
              <a:t>*</a:t>
            </a:r>
            <a:r>
              <a:rPr lang="ko-KR" altLang="en-US" sz="700" dirty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cxnSp>
        <p:nvCxnSpPr>
          <p:cNvPr id="73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24600" y="2970996"/>
            <a:ext cx="1246486" cy="5242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58465" y="5148223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모든 항목 입력 완료 시 버튼 활성화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sp>
        <p:nvSpPr>
          <p:cNvPr id="75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7571086" y="5407957"/>
            <a:ext cx="2743201" cy="3418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완료</a:t>
            </a:r>
          </a:p>
        </p:txBody>
      </p:sp>
      <p:cxnSp>
        <p:nvCxnSpPr>
          <p:cNvPr id="76" name="연결선: 꺾임 68">
            <a:extLst>
              <a:ext uri="{FF2B5EF4-FFF2-40B4-BE49-F238E27FC236}">
                <a16:creationId xmlns:a16="http://schemas.microsoft.com/office/drawing/2014/main" id="{21A2C2C5-BE01-4117-889D-126BAC0FB5A5}"/>
              </a:ext>
            </a:extLst>
          </p:cNvPr>
          <p:cNvCxnSpPr>
            <a:cxnSpLocks/>
            <a:stCxn id="56" idx="3"/>
            <a:endCxn id="74" idx="1"/>
          </p:cNvCxnSpPr>
          <p:nvPr/>
        </p:nvCxnSpPr>
        <p:spPr>
          <a:xfrm flipV="1">
            <a:off x="4979377" y="5255945"/>
            <a:ext cx="2479088" cy="607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418496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99" name="직선 연결선 98"/>
          <p:cNvCxnSpPr/>
          <p:nvPr/>
        </p:nvCxnSpPr>
        <p:spPr>
          <a:xfrm>
            <a:off x="4105274" y="4648896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4416550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(-)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구분 없이 입력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1140488" y="546259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524579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상세주소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EA023CA-13FA-4531-AC1A-2010E1B14BF3}"/>
              </a:ext>
            </a:extLst>
          </p:cNvPr>
          <p:cNvSpPr/>
          <p:nvPr/>
        </p:nvSpPr>
        <p:spPr>
          <a:xfrm>
            <a:off x="9686610" y="0"/>
            <a:ext cx="2518153" cy="5992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피드백 반영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(2021/10/05)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상세 주소 입력란 추가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보호자 연락처 입력란 추가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UPDATE(2021/09/30)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83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주소 검색                                                       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0E9E288-76D5-4603-B56D-D250F7D0CFB9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719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/>
              <a:t>주소 검색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234797" y="1941907"/>
            <a:ext cx="3220358" cy="3782262"/>
            <a:chOff x="2241657" y="1941907"/>
            <a:chExt cx="3220358" cy="37822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270827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010718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287890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123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590333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1234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38869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1234-7</a:t>
              </a:r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1893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55330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3</a:t>
              </a:r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485574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20628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5</a:t>
              </a:r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337572" y="5508725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서울 강남구 태헤란로 </a:t>
              </a:r>
              <a:r>
                <a:rPr lang="en-US" altLang="ko-KR" sz="800" dirty="0"/>
                <a:t>6</a:t>
              </a:r>
              <a:endParaRPr lang="ko-KR" altLang="en-US" sz="800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22330" y="2044674"/>
              <a:ext cx="3139685" cy="262812"/>
            </a:xfrm>
            <a:prstGeom prst="roundRect">
              <a:avLst>
                <a:gd name="adj" fmla="val 23137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테헤란로</a:t>
              </a: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4" y="2109474"/>
              <a:ext cx="150643" cy="150643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2CF9007-8EE1-4520-9660-73A41C3EEBE6}"/>
                </a:ext>
              </a:extLst>
            </p:cNvPr>
            <p:cNvSpPr/>
            <p:nvPr/>
          </p:nvSpPr>
          <p:spPr>
            <a:xfrm>
              <a:off x="2270405" y="1941907"/>
              <a:ext cx="211403" cy="2114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+mn-ea"/>
                </a:rPr>
                <a:t>1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7A0413-6BF9-4C43-8D19-8701D6172A0B}"/>
                </a:ext>
              </a:extLst>
            </p:cNvPr>
            <p:cNvSpPr txBox="1"/>
            <p:nvPr/>
          </p:nvSpPr>
          <p:spPr>
            <a:xfrm>
              <a:off x="2241657" y="2405832"/>
              <a:ext cx="2024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총 </a:t>
              </a:r>
              <a:r>
                <a:rPr lang="en-US" altLang="ko-KR" sz="800" b="1" dirty="0"/>
                <a:t>30</a:t>
              </a:r>
              <a:r>
                <a:rPr lang="ko-KR" altLang="en-US" sz="800" b="1" dirty="0"/>
                <a:t>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6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 </a:t>
            </a:r>
            <a:r>
              <a:rPr lang="ko-KR" altLang="en-US" sz="1000" b="1" dirty="0"/>
              <a:t>기기 연동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정확하고 빠른 측정을 위해 모든 디바이스를 연결해 주세요</a:t>
            </a:r>
            <a:r>
              <a:rPr lang="en-US" altLang="ko-KR" sz="800" b="1" dirty="0"/>
              <a:t>.</a:t>
            </a:r>
            <a:r>
              <a:rPr lang="ko-KR" altLang="en-US" sz="800" b="1" dirty="0"/>
              <a:t>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164861" y="241603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비콘 연결하기          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4861" y="3000547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 디바이스 연결하기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4861" y="3585023"/>
            <a:ext cx="2743201" cy="58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80975" indent="-180975"/>
            <a:r>
              <a:rPr lang="ko-KR" altLang="en-US" sz="900" b="1" dirty="0">
                <a:solidFill>
                  <a:schemeClr val="tx1"/>
                </a:solidFill>
              </a:rPr>
              <a:t>체온계 연결하기                                                     </a:t>
            </a:r>
            <a:r>
              <a:rPr lang="en-US" altLang="ko-KR" sz="900" b="1" dirty="0">
                <a:solidFill>
                  <a:schemeClr val="tx1"/>
                </a:solidFill>
              </a:rPr>
              <a:t>&gt;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56587756-0683-4476-8911-B9C80661CFFF}"/>
              </a:ext>
            </a:extLst>
          </p:cNvPr>
          <p:cNvSpPr/>
          <p:nvPr/>
        </p:nvSpPr>
        <p:spPr>
          <a:xfrm>
            <a:off x="3975730" y="2612291"/>
            <a:ext cx="518321" cy="2154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5305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 </a:t>
            </a:r>
            <a:r>
              <a:rPr lang="ko-KR" altLang="en-US" sz="1000" b="1" dirty="0"/>
              <a:t>연결하기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34657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4C33-516D-4367-9549-8DE113270993}"/>
              </a:ext>
            </a:extLst>
          </p:cNvPr>
          <p:cNvSpPr/>
          <p:nvPr/>
        </p:nvSpPr>
        <p:spPr>
          <a:xfrm>
            <a:off x="171692" y="5582123"/>
            <a:ext cx="7164773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C00F1-4E1D-44EC-97A3-0EC6DD890BB0}"/>
              </a:ext>
            </a:extLst>
          </p:cNvPr>
          <p:cNvSpPr txBox="1"/>
          <p:nvPr/>
        </p:nvSpPr>
        <p:spPr>
          <a:xfrm>
            <a:off x="2081361" y="1860903"/>
            <a:ext cx="3225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사용하실 기기를 선택하여 연결해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27247A8-A80A-4A0C-9C5C-545754A3C890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478481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478482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2821430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2821431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72321-0664-41CE-BE8D-C5EB72462E32}"/>
              </a:ext>
            </a:extLst>
          </p:cNvPr>
          <p:cNvSpPr txBox="1"/>
          <p:nvPr/>
        </p:nvSpPr>
        <p:spPr>
          <a:xfrm>
            <a:off x="2416802" y="316437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/</a:t>
            </a:r>
            <a:r>
              <a:rPr lang="ko-KR" altLang="en-US" sz="800" dirty="0"/>
              <a:t> 디바이스명</a:t>
            </a:r>
            <a:r>
              <a:rPr lang="en-US" altLang="ko-KR" sz="800" dirty="0"/>
              <a:t>/</a:t>
            </a:r>
            <a:endParaRPr lang="ko-KR" altLang="en-US" sz="800" dirty="0"/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B612D4EF-B495-45D9-9798-BC2EE31014B5}"/>
              </a:ext>
            </a:extLst>
          </p:cNvPr>
          <p:cNvSpPr/>
          <p:nvPr/>
        </p:nvSpPr>
        <p:spPr>
          <a:xfrm>
            <a:off x="4023394" y="3164380"/>
            <a:ext cx="861497" cy="2154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1446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600BB5B5-ED52-484E-8BC2-E60071E19D28}"/>
              </a:ext>
            </a:extLst>
          </p:cNvPr>
          <p:cNvSpPr/>
          <p:nvPr/>
        </p:nvSpPr>
        <p:spPr>
          <a:xfrm>
            <a:off x="171692" y="1811185"/>
            <a:ext cx="7191318" cy="3849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A3EE6-4D2F-452E-A0C7-82954B408D61}"/>
              </a:ext>
            </a:extLst>
          </p:cNvPr>
          <p:cNvSpPr txBox="1"/>
          <p:nvPr/>
        </p:nvSpPr>
        <p:spPr>
          <a:xfrm>
            <a:off x="171692" y="1895946"/>
            <a:ext cx="1966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홍길동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38895-ACC3-4FBA-82FD-C87D62353276}"/>
              </a:ext>
            </a:extLst>
          </p:cNvPr>
          <p:cNvSpPr txBox="1"/>
          <p:nvPr/>
        </p:nvSpPr>
        <p:spPr>
          <a:xfrm>
            <a:off x="3078298" y="1895946"/>
            <a:ext cx="1095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김길동 </a:t>
            </a:r>
          </a:p>
        </p:txBody>
      </p:sp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6C0C47F0-C37D-44D2-81A5-68A815F6D6E8}"/>
              </a:ext>
            </a:extLst>
          </p:cNvPr>
          <p:cNvSpPr/>
          <p:nvPr/>
        </p:nvSpPr>
        <p:spPr>
          <a:xfrm>
            <a:off x="700846" y="1935134"/>
            <a:ext cx="398780" cy="13706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+mn-ea"/>
              </a:rPr>
              <a:t>정상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BF2DEA-1939-442F-901C-FED7D3653709}"/>
              </a:ext>
            </a:extLst>
          </p:cNvPr>
          <p:cNvSpPr txBox="1"/>
          <p:nvPr/>
        </p:nvSpPr>
        <p:spPr>
          <a:xfrm>
            <a:off x="1183525" y="1895946"/>
            <a:ext cx="1962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격리 기간 </a:t>
            </a:r>
            <a:r>
              <a:rPr lang="en-US" altLang="ko-KR" sz="800" dirty="0">
                <a:latin typeface="+mn-ea"/>
              </a:rPr>
              <a:t>: 2021.07.01~2021.07.14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353D78-2997-4814-8190-EE1DB1611B30}"/>
              </a:ext>
            </a:extLst>
          </p:cNvPr>
          <p:cNvSpPr txBox="1"/>
          <p:nvPr/>
        </p:nvSpPr>
        <p:spPr>
          <a:xfrm>
            <a:off x="494851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체온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FC852B-2B92-487D-8BB7-64A5649CF891}"/>
              </a:ext>
            </a:extLst>
          </p:cNvPr>
          <p:cNvSpPr txBox="1"/>
          <p:nvPr/>
        </p:nvSpPr>
        <p:spPr>
          <a:xfrm>
            <a:off x="200502" y="2314797"/>
            <a:ext cx="885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건강상태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F7D21E-F618-450B-91CF-114EECE3BAF1}"/>
              </a:ext>
            </a:extLst>
          </p:cNvPr>
          <p:cNvSpPr txBox="1"/>
          <p:nvPr/>
        </p:nvSpPr>
        <p:spPr>
          <a:xfrm>
            <a:off x="878319" y="2331543"/>
            <a:ext cx="1458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2021.07.02 14:000 </a:t>
            </a:r>
            <a:r>
              <a:rPr lang="ko-KR" altLang="en-US" sz="800" dirty="0">
                <a:latin typeface="+mn-ea"/>
              </a:rPr>
              <a:t>업데이트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97EC607-CA15-4510-B15B-0AACB7F4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57559" y="2820337"/>
            <a:ext cx="158400" cy="158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C5EA4A-1130-46C2-A3B8-554E64A42DA9}"/>
              </a:ext>
            </a:extLst>
          </p:cNvPr>
          <p:cNvSpPr txBox="1"/>
          <p:nvPr/>
        </p:nvSpPr>
        <p:spPr>
          <a:xfrm>
            <a:off x="858130" y="278412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36.5</a:t>
            </a:r>
            <a:r>
              <a:rPr lang="ko-KR" altLang="en-US" sz="900" dirty="0">
                <a:latin typeface="+mn-ea"/>
              </a:rPr>
              <a:t>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2727600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55C5838-1DD4-4665-BB6D-EED7AF662DB9}"/>
              </a:ext>
            </a:extLst>
          </p:cNvPr>
          <p:cNvGrpSpPr/>
          <p:nvPr/>
        </p:nvGrpSpPr>
        <p:grpSpPr>
          <a:xfrm>
            <a:off x="388831" y="3122880"/>
            <a:ext cx="2717491" cy="921832"/>
            <a:chOff x="167223" y="3368002"/>
            <a:chExt cx="2717491" cy="92183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7117D8-B929-42B2-81EB-11DBBEA1AABF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481C6E-3F9F-480C-8A01-CD736CB905B0}"/>
                </a:ext>
              </a:extLst>
            </p:cNvPr>
            <p:cNvSpPr/>
            <p:nvPr/>
          </p:nvSpPr>
          <p:spPr>
            <a:xfrm>
              <a:off x="418611" y="3643530"/>
              <a:ext cx="2393875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F5CA52-6DE0-4EF5-BA0A-E719854086A6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912524-656F-4B24-886E-214259CEF2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9496B6-821A-45F2-B8E0-D01865ED7DA3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D8BC97-0E77-4404-9F69-D8D4A76B88AC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06F3CD8-1216-47D0-BC38-C7C8DF0A463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F99EF9-ED16-4D12-A958-A58BD8F31818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5CFC77-FF3B-49FE-8071-043128D0AE5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4C2C1D-DD61-4D88-8CFF-AC76F10D167D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577CFB-105B-4B3B-AD40-976AB4018C57}"/>
                </a:ext>
              </a:extLst>
            </p:cNvPr>
            <p:cNvGrpSpPr/>
            <p:nvPr/>
          </p:nvGrpSpPr>
          <p:grpSpPr>
            <a:xfrm>
              <a:off x="675136" y="3516596"/>
              <a:ext cx="1930633" cy="251726"/>
              <a:chOff x="2752563" y="3997341"/>
              <a:chExt cx="1930633" cy="251726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8123592-A248-473C-AD35-828F15913C8F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5A28A56-3B99-4398-BF92-8838F1749B7C}"/>
                  </a:ext>
                </a:extLst>
              </p:cNvPr>
              <p:cNvSpPr/>
              <p:nvPr/>
            </p:nvSpPr>
            <p:spPr>
              <a:xfrm>
                <a:off x="3349951" y="3997341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3F2205C5-28F7-4F73-B161-DAFA3713A5AE}"/>
                  </a:ext>
                </a:extLst>
              </p:cNvPr>
              <p:cNvSpPr/>
              <p:nvPr/>
            </p:nvSpPr>
            <p:spPr>
              <a:xfrm>
                <a:off x="3991149" y="4030390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B2F2D5C-F59F-4993-831B-4D8A8E8A8F20}"/>
                  </a:ext>
                </a:extLst>
              </p:cNvPr>
              <p:cNvSpPr/>
              <p:nvPr/>
            </p:nvSpPr>
            <p:spPr>
              <a:xfrm>
                <a:off x="4637477" y="413605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5F525F5-ABC3-4416-8227-5F63C7568957}"/>
                </a:ext>
              </a:extLst>
            </p:cNvPr>
            <p:cNvCxnSpPr>
              <a:cxnSpLocks/>
              <a:stCxn id="64" idx="7"/>
              <a:endCxn id="65" idx="2"/>
            </p:cNvCxnSpPr>
            <p:nvPr/>
          </p:nvCxnSpPr>
          <p:spPr>
            <a:xfrm flipV="1">
              <a:off x="714160" y="3539456"/>
              <a:ext cx="558364" cy="18984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3B24D0F-BE3B-4E0C-B5EA-3E7DF18FDB1A}"/>
                </a:ext>
              </a:extLst>
            </p:cNvPr>
            <p:cNvCxnSpPr>
              <a:cxnSpLocks/>
              <a:stCxn id="65" idx="6"/>
              <a:endCxn id="66" idx="2"/>
            </p:cNvCxnSpPr>
            <p:nvPr/>
          </p:nvCxnSpPr>
          <p:spPr>
            <a:xfrm>
              <a:off x="1318243" y="3539456"/>
              <a:ext cx="595479" cy="3304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093284-900A-4BD2-9CBA-853EDC839B14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1959441" y="3572505"/>
              <a:ext cx="600609" cy="10566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05277" y="2708275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B2677-2AF9-4000-972D-8D72B94332F1}"/>
              </a:ext>
            </a:extLst>
          </p:cNvPr>
          <p:cNvSpPr txBox="1"/>
          <p:nvPr/>
        </p:nvSpPr>
        <p:spPr>
          <a:xfrm>
            <a:off x="4031866" y="2784121"/>
            <a:ext cx="48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혈압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04F0C8-BEFD-4A1B-B25B-4DC63B476C6D}"/>
              </a:ext>
            </a:extLst>
          </p:cNvPr>
          <p:cNvSpPr txBox="1"/>
          <p:nvPr/>
        </p:nvSpPr>
        <p:spPr>
          <a:xfrm>
            <a:off x="4395145" y="2784121"/>
            <a:ext cx="148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77mmHg / 110mmHg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6311695" y="2791815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842291" y="2708275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739AFF32-DB52-4A48-9EE2-FD6A983895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55" y="2820337"/>
            <a:ext cx="158400" cy="158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3A62B6-4278-4E87-9C21-99654997030B}"/>
              </a:ext>
            </a:extLst>
          </p:cNvPr>
          <p:cNvGrpSpPr/>
          <p:nvPr/>
        </p:nvGrpSpPr>
        <p:grpSpPr>
          <a:xfrm>
            <a:off x="4046324" y="3033210"/>
            <a:ext cx="2757282" cy="1051563"/>
            <a:chOff x="127432" y="4739569"/>
            <a:chExt cx="2757282" cy="1051563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6E25BD-8B2D-45A0-8D39-89002DD068BA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5578926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6D00185-8AAA-4911-9B25-93D3EE903018}"/>
                </a:ext>
              </a:extLst>
            </p:cNvPr>
            <p:cNvSpPr txBox="1"/>
            <p:nvPr/>
          </p:nvSpPr>
          <p:spPr>
            <a:xfrm>
              <a:off x="418611" y="5591077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EFF0DF-2D33-4655-8B78-83E162054081}"/>
                </a:ext>
              </a:extLst>
            </p:cNvPr>
            <p:cNvSpPr txBox="1"/>
            <p:nvPr/>
          </p:nvSpPr>
          <p:spPr>
            <a:xfrm>
              <a:off x="996291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A00986-8D6A-498A-98EA-D44B2B9354E1}"/>
                </a:ext>
              </a:extLst>
            </p:cNvPr>
            <p:cNvSpPr txBox="1"/>
            <p:nvPr/>
          </p:nvSpPr>
          <p:spPr>
            <a:xfrm>
              <a:off x="1614630" y="5591077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CF2F452-C4E0-4EF5-90AF-8FFF3598C584}"/>
                </a:ext>
              </a:extLst>
            </p:cNvPr>
            <p:cNvSpPr txBox="1"/>
            <p:nvPr/>
          </p:nvSpPr>
          <p:spPr>
            <a:xfrm>
              <a:off x="2240809" y="5591077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BA7F3E-56AA-4901-8A90-72968B1EC5A7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H="1">
              <a:off x="418611" y="4869300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6891B-DC25-474B-9261-50E46FB945DD}"/>
                </a:ext>
              </a:extLst>
            </p:cNvPr>
            <p:cNvSpPr txBox="1"/>
            <p:nvPr/>
          </p:nvSpPr>
          <p:spPr>
            <a:xfrm>
              <a:off x="167223" y="5354310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5305E5-00B3-49C4-82FD-AB755CE92C3E}"/>
                </a:ext>
              </a:extLst>
            </p:cNvPr>
            <p:cNvSpPr txBox="1"/>
            <p:nvPr/>
          </p:nvSpPr>
          <p:spPr>
            <a:xfrm>
              <a:off x="129380" y="5149397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7CBF3DD-6BA6-4576-AC08-E3ED5CAA2065}"/>
                </a:ext>
              </a:extLst>
            </p:cNvPr>
            <p:cNvSpPr txBox="1"/>
            <p:nvPr/>
          </p:nvSpPr>
          <p:spPr>
            <a:xfrm>
              <a:off x="129379" y="4944483"/>
              <a:ext cx="3890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B82E55-FACA-4673-AD91-B2B5A7307342}"/>
                </a:ext>
              </a:extLst>
            </p:cNvPr>
            <p:cNvSpPr txBox="1"/>
            <p:nvPr/>
          </p:nvSpPr>
          <p:spPr>
            <a:xfrm>
              <a:off x="127432" y="4739569"/>
              <a:ext cx="3452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200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D33D8C8-F98A-4920-897E-95C53EF46CC6}"/>
                </a:ext>
              </a:extLst>
            </p:cNvPr>
            <p:cNvSpPr/>
            <p:nvPr/>
          </p:nvSpPr>
          <p:spPr>
            <a:xfrm>
              <a:off x="670595" y="533850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7144FBB-07D2-4355-92AA-1129EFF4C9D2}"/>
                </a:ext>
              </a:extLst>
            </p:cNvPr>
            <p:cNvSpPr/>
            <p:nvPr/>
          </p:nvSpPr>
          <p:spPr>
            <a:xfrm>
              <a:off x="670595" y="503993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A99D4F7-DBB8-4CAD-AED0-B670925B935D}"/>
                </a:ext>
              </a:extLst>
            </p:cNvPr>
            <p:cNvCxnSpPr>
              <a:stCxn id="108" idx="4"/>
              <a:endCxn id="107" idx="0"/>
            </p:cNvCxnSpPr>
            <p:nvPr/>
          </p:nvCxnSpPr>
          <p:spPr>
            <a:xfrm>
              <a:off x="693455" y="5085655"/>
              <a:ext cx="0" cy="2528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FC59443-A607-46BC-870C-5BB309C943B3}"/>
                </a:ext>
              </a:extLst>
            </p:cNvPr>
            <p:cNvSpPr/>
            <p:nvPr/>
          </p:nvSpPr>
          <p:spPr>
            <a:xfrm>
              <a:off x="1272524" y="5305231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DF7A491-8665-4751-B1A2-32CD05C5194B}"/>
                </a:ext>
              </a:extLst>
            </p:cNvPr>
            <p:cNvSpPr/>
            <p:nvPr/>
          </p:nvSpPr>
          <p:spPr>
            <a:xfrm>
              <a:off x="1272524" y="496612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094B824-FF78-495D-82A0-DFE7D7DA1CCC}"/>
                </a:ext>
              </a:extLst>
            </p:cNvPr>
            <p:cNvCxnSpPr>
              <a:cxnSpLocks/>
              <a:stCxn id="111" idx="4"/>
              <a:endCxn id="110" idx="0"/>
            </p:cNvCxnSpPr>
            <p:nvPr/>
          </p:nvCxnSpPr>
          <p:spPr>
            <a:xfrm>
              <a:off x="1295384" y="5011844"/>
              <a:ext cx="0" cy="2933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FB44BC5-8FAC-46AE-BD7C-409E051C1FA9}"/>
                </a:ext>
              </a:extLst>
            </p:cNvPr>
            <p:cNvSpPr/>
            <p:nvPr/>
          </p:nvSpPr>
          <p:spPr>
            <a:xfrm>
              <a:off x="1908144" y="532436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798CF6F-BBC4-430C-B563-B53BE196337D}"/>
                </a:ext>
              </a:extLst>
            </p:cNvPr>
            <p:cNvSpPr/>
            <p:nvPr/>
          </p:nvSpPr>
          <p:spPr>
            <a:xfrm>
              <a:off x="1908144" y="5152757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2E322D4-0F84-4B66-B32F-A87C97ADCF61}"/>
                </a:ext>
              </a:extLst>
            </p:cNvPr>
            <p:cNvCxnSpPr>
              <a:stCxn id="114" idx="4"/>
              <a:endCxn id="113" idx="0"/>
            </p:cNvCxnSpPr>
            <p:nvPr/>
          </p:nvCxnSpPr>
          <p:spPr>
            <a:xfrm>
              <a:off x="1931004" y="5198476"/>
              <a:ext cx="0" cy="125887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9161984D-6DAB-480E-8E95-1055DD21567B}"/>
                </a:ext>
              </a:extLst>
            </p:cNvPr>
            <p:cNvSpPr/>
            <p:nvPr/>
          </p:nvSpPr>
          <p:spPr>
            <a:xfrm>
              <a:off x="2511760" y="5405603"/>
              <a:ext cx="45719" cy="4571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7175BD9-34C5-4772-9E50-D5781E2CE3F2}"/>
                </a:ext>
              </a:extLst>
            </p:cNvPr>
            <p:cNvSpPr/>
            <p:nvPr/>
          </p:nvSpPr>
          <p:spPr>
            <a:xfrm>
              <a:off x="2511760" y="516750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494EA34-033C-4C8B-A03B-BE6FBB163E64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>
              <a:off x="2534620" y="5213224"/>
              <a:ext cx="0" cy="1923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2727600" y="4340164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05277" y="4256624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B6398BC-DD1E-4676-800B-A222773C2DBA}"/>
              </a:ext>
            </a:extLst>
          </p:cNvPr>
          <p:cNvSpPr txBox="1"/>
          <p:nvPr/>
        </p:nvSpPr>
        <p:spPr>
          <a:xfrm>
            <a:off x="481532" y="4335834"/>
            <a:ext cx="488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AE88C-3F00-4A97-AB71-9AF83BB9F9C4}"/>
              </a:ext>
            </a:extLst>
          </p:cNvPr>
          <p:cNvSpPr txBox="1"/>
          <p:nvPr/>
        </p:nvSpPr>
        <p:spPr>
          <a:xfrm>
            <a:off x="933277" y="4328140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80</a:t>
            </a:r>
            <a:r>
              <a:rPr lang="ko-KR" altLang="en-US" sz="900" dirty="0">
                <a:latin typeface="+mn-ea"/>
              </a:rPr>
              <a:t>회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3" name="그림 172" descr="밤하늘이(가) 표시된 사진&#10;&#10;자동 생성된 설명">
            <a:extLst>
              <a:ext uri="{FF2B5EF4-FFF2-40B4-BE49-F238E27FC236}">
                <a16:creationId xmlns:a16="http://schemas.microsoft.com/office/drawing/2014/main" id="{45355A26-92DF-4F25-8DA5-99DB67BEA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1" y="4364356"/>
            <a:ext cx="158400" cy="158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3D11B1A-591A-461E-9AEE-62960D209EA9}"/>
              </a:ext>
            </a:extLst>
          </p:cNvPr>
          <p:cNvGrpSpPr/>
          <p:nvPr/>
        </p:nvGrpSpPr>
        <p:grpSpPr>
          <a:xfrm>
            <a:off x="406420" y="4645940"/>
            <a:ext cx="2752929" cy="921832"/>
            <a:chOff x="131785" y="3368002"/>
            <a:chExt cx="2752929" cy="921832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F6DB2859-7B78-4BAE-858C-3A40FB2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56BF100-1F3E-4ADA-9D7E-085196D76381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59E9197-F362-453E-90FC-0AEFFEF3DF99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73B3FED-0174-42A7-B4D9-1D38A6EA02D9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B717E46-C88E-4DE8-9E94-E02C6AA6FB8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7C72B5C-B700-4868-ACB1-B3AC5ECA617D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0B3C116-DF06-438A-B1A3-A806C8413735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8B1E796-ABA6-4A01-8D21-AF76E02E53EF}"/>
                </a:ext>
              </a:extLst>
            </p:cNvPr>
            <p:cNvSpPr txBox="1"/>
            <p:nvPr/>
          </p:nvSpPr>
          <p:spPr>
            <a:xfrm>
              <a:off x="131785" y="3648099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041953B-A17B-4E5F-BAD7-264C2DE4B3C3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</a:t>
              </a:r>
              <a:endParaRPr lang="ko-KR" altLang="en-US" sz="700" dirty="0">
                <a:latin typeface="+mn-ea"/>
              </a:endParaRPr>
            </a:p>
          </p:txBody>
        </p:sp>
      </p:grpSp>
      <p:pic>
        <p:nvPicPr>
          <p:cNvPr id="18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7C07646C-30B4-4C29-BCD8-96C649FA7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709921" y="4920583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간단한 물결 943499 - 무료 다운로드 - illustAC">
            <a:extLst>
              <a:ext uri="{FF2B5EF4-FFF2-40B4-BE49-F238E27FC236}">
                <a16:creationId xmlns:a16="http://schemas.microsoft.com/office/drawing/2014/main" id="{EC7CBBDF-CA03-46B9-8961-1F76D5E1A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140671" y="583705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5BBF93A7-5822-4E98-A476-6E026185ED61}"/>
              </a:ext>
            </a:extLst>
          </p:cNvPr>
          <p:cNvSpPr txBox="1"/>
          <p:nvPr/>
        </p:nvSpPr>
        <p:spPr>
          <a:xfrm>
            <a:off x="3390883" y="6059412"/>
            <a:ext cx="44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계속</a:t>
            </a:r>
          </a:p>
        </p:txBody>
      </p: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F8DA823E-8B39-4086-88CA-B11CFE51E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9" name="그룹 118"/>
          <p:cNvGrpSpPr/>
          <p:nvPr/>
        </p:nvGrpSpPr>
        <p:grpSpPr>
          <a:xfrm>
            <a:off x="7518054" y="1803698"/>
            <a:ext cx="2104981" cy="1132310"/>
            <a:chOff x="9338683" y="4735339"/>
            <a:chExt cx="2104981" cy="113231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5D2959F-25DB-4EEA-B456-BE96EA5D6082}"/>
                </a:ext>
              </a:extLst>
            </p:cNvPr>
            <p:cNvSpPr/>
            <p:nvPr/>
          </p:nvSpPr>
          <p:spPr>
            <a:xfrm>
              <a:off x="9338684" y="4735339"/>
              <a:ext cx="2094614" cy="11323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939B9DA-F882-407A-9898-4C7E43114FE4}"/>
                </a:ext>
              </a:extLst>
            </p:cNvPr>
            <p:cNvSpPr txBox="1"/>
            <p:nvPr/>
          </p:nvSpPr>
          <p:spPr>
            <a:xfrm>
              <a:off x="9338684" y="4735339"/>
              <a:ext cx="1817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알림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E2D505-7270-40E0-AADA-F0FF54B80EE9}"/>
                </a:ext>
              </a:extLst>
            </p:cNvPr>
            <p:cNvSpPr txBox="1"/>
            <p:nvPr/>
          </p:nvSpPr>
          <p:spPr>
            <a:xfrm>
              <a:off x="9338683" y="5031399"/>
              <a:ext cx="2094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기기 연결이 끊어졌습니다</a:t>
              </a:r>
              <a:r>
                <a:rPr lang="en-US" altLang="ko-KR" sz="800" dirty="0"/>
                <a:t>.</a:t>
              </a:r>
            </a:p>
            <a:p>
              <a:pPr algn="ctr"/>
              <a:r>
                <a:rPr lang="ko-KR" altLang="en-US" sz="800" dirty="0"/>
                <a:t>연결상태를 확인해 주세요 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9D3C0F6-4D93-4383-B725-39099D76C093}"/>
                </a:ext>
              </a:extLst>
            </p:cNvPr>
            <p:cNvSpPr/>
            <p:nvPr/>
          </p:nvSpPr>
          <p:spPr>
            <a:xfrm>
              <a:off x="9338683" y="5521630"/>
              <a:ext cx="2104981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7464227" y="15282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디바이스 연결이 끊어졌을 경우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cxnSp>
        <p:nvCxnSpPr>
          <p:cNvPr id="129" name="직선 화살표 연결선 128"/>
          <p:cNvCxnSpPr>
            <a:stCxn id="124" idx="2"/>
          </p:cNvCxnSpPr>
          <p:nvPr/>
        </p:nvCxnSpPr>
        <p:spPr>
          <a:xfrm flipH="1">
            <a:off x="8565360" y="2928543"/>
            <a:ext cx="5185" cy="3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7518054" y="3390345"/>
            <a:ext cx="21049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선택 시 기기 연결 화면으로 이동함 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EABFA3-60AF-43A3-82DC-B27F41F682C7}"/>
              </a:ext>
            </a:extLst>
          </p:cNvPr>
          <p:cNvSpPr txBox="1"/>
          <p:nvPr/>
        </p:nvSpPr>
        <p:spPr>
          <a:xfrm>
            <a:off x="6275018" y="4343528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00" name="사각형: 둥근 모서리 2">
            <a:extLst>
              <a:ext uri="{FF2B5EF4-FFF2-40B4-BE49-F238E27FC236}">
                <a16:creationId xmlns:a16="http://schemas.microsoft.com/office/drawing/2014/main" id="{20136D95-AAD7-4BE8-9CDC-D3492A8CFB37}"/>
              </a:ext>
            </a:extLst>
          </p:cNvPr>
          <p:cNvSpPr/>
          <p:nvPr/>
        </p:nvSpPr>
        <p:spPr>
          <a:xfrm>
            <a:off x="3852695" y="4259988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0B55AD2-7D84-4F7F-8AEE-44FA9CD85516}"/>
              </a:ext>
            </a:extLst>
          </p:cNvPr>
          <p:cNvSpPr txBox="1"/>
          <p:nvPr/>
        </p:nvSpPr>
        <p:spPr>
          <a:xfrm>
            <a:off x="4033171" y="4354346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 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F033581-0AF1-4CE5-8D72-D6AC93CA0DB5}"/>
              </a:ext>
            </a:extLst>
          </p:cNvPr>
          <p:cNvSpPr txBox="1"/>
          <p:nvPr/>
        </p:nvSpPr>
        <p:spPr>
          <a:xfrm>
            <a:off x="4752097" y="4346652"/>
            <a:ext cx="1560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8F9DCAC2-090E-40DE-83BD-D96BDC25FF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61" y="4382462"/>
            <a:ext cx="158400" cy="158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64CE9E6-8251-4FBD-9EAC-BFEA082A4739}"/>
              </a:ext>
            </a:extLst>
          </p:cNvPr>
          <p:cNvGrpSpPr/>
          <p:nvPr/>
        </p:nvGrpSpPr>
        <p:grpSpPr>
          <a:xfrm>
            <a:off x="4028950" y="4644302"/>
            <a:ext cx="2731326" cy="921832"/>
            <a:chOff x="153388" y="3368002"/>
            <a:chExt cx="2731326" cy="921832"/>
          </a:xfrm>
        </p:grpSpPr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A0C2B2F-3DA0-4E57-93DF-0CC15A2B6C32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5840939-68CA-426A-9C1A-EBEE09AB3B7F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7C3EB86-BD13-42B5-9C3B-37C660337E86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8BBA662-CE90-4AAF-AEF4-47622966AD05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A7D97C-3C08-4FC0-848F-46F87A40240A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306B150D-E1F4-4510-801B-D788D7473ADA}"/>
                </a:ext>
              </a:extLst>
            </p:cNvPr>
            <p:cNvCxnSpPr>
              <a:cxnSpLocks/>
              <a:endCxn id="21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F06D65D-8F4E-49D5-BF9D-2F04A9551BB2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80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805903-AEEA-4106-A671-D90937E7F140}"/>
                </a:ext>
              </a:extLst>
            </p:cNvPr>
            <p:cNvSpPr txBox="1"/>
            <p:nvPr/>
          </p:nvSpPr>
          <p:spPr>
            <a:xfrm>
              <a:off x="174766" y="3648099"/>
              <a:ext cx="3133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90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32D73E1-13C0-44BD-8511-A211E213791E}"/>
                </a:ext>
              </a:extLst>
            </p:cNvPr>
            <p:cNvSpPr txBox="1"/>
            <p:nvPr/>
          </p:nvSpPr>
          <p:spPr>
            <a:xfrm>
              <a:off x="153388" y="3443185"/>
              <a:ext cx="3563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6" name="타원 205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4547737" y="52188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5135337" y="50245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5736031" y="47874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420745" y="48780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206" idx="6"/>
            <a:endCxn id="207" idx="2"/>
          </p:cNvCxnSpPr>
          <p:nvPr/>
        </p:nvCxnSpPr>
        <p:spPr>
          <a:xfrm flipV="1">
            <a:off x="4593456" y="5047459"/>
            <a:ext cx="541881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207" idx="7"/>
            <a:endCxn id="208" idx="2"/>
          </p:cNvCxnSpPr>
          <p:nvPr/>
        </p:nvCxnSpPr>
        <p:spPr>
          <a:xfrm flipV="1">
            <a:off x="5174361" y="4810327"/>
            <a:ext cx="561670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208" idx="6"/>
            <a:endCxn id="209" idx="2"/>
          </p:cNvCxnSpPr>
          <p:nvPr/>
        </p:nvCxnSpPr>
        <p:spPr>
          <a:xfrm>
            <a:off x="5781750" y="4810327"/>
            <a:ext cx="638995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10141245" y="4341061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7671841" y="4257521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7875874" y="4351073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8594800" y="4343379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79" y="4372007"/>
            <a:ext cx="158400" cy="158400"/>
          </a:xfrm>
          <a:prstGeom prst="rect">
            <a:avLst/>
          </a:prstGeom>
        </p:spPr>
      </p:pic>
      <p:grpSp>
        <p:nvGrpSpPr>
          <p:cNvPr id="227" name="그룹 226"/>
          <p:cNvGrpSpPr/>
          <p:nvPr/>
        </p:nvGrpSpPr>
        <p:grpSpPr>
          <a:xfrm>
            <a:off x="7828755" y="4748420"/>
            <a:ext cx="2983630" cy="779186"/>
            <a:chOff x="173144" y="3249327"/>
            <a:chExt cx="2719113" cy="382879"/>
          </a:xfrm>
        </p:grpSpPr>
        <p:sp>
          <p:nvSpPr>
            <p:cNvPr id="228" name="직사각형 227"/>
            <p:cNvSpPr/>
            <p:nvPr/>
          </p:nvSpPr>
          <p:spPr>
            <a:xfrm>
              <a:off x="173144" y="3249327"/>
              <a:ext cx="2711570" cy="3828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E1B3F8C-B225-4774-8841-3DEA8B4DB1AE}"/>
                </a:ext>
              </a:extLst>
            </p:cNvPr>
            <p:cNvSpPr txBox="1"/>
            <p:nvPr/>
          </p:nvSpPr>
          <p:spPr>
            <a:xfrm>
              <a:off x="184338" y="3380460"/>
              <a:ext cx="2707919" cy="983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</a:rPr>
                <a:t>아직 측정된 정보가 없습니다</a:t>
              </a:r>
              <a:r>
                <a:rPr lang="en-US" altLang="ko-KR" sz="700" dirty="0">
                  <a:latin typeface="+mn-ea"/>
                </a:rPr>
                <a:t>.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7464227" y="3972501"/>
            <a:ext cx="296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[no-content]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디바이스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IITP </a:t>
            </a:r>
            <a:r>
              <a:rPr lang="ko-KR" altLang="en-US" sz="1000" b="1" dirty="0">
                <a:latin typeface="+mn-ea"/>
              </a:rPr>
              <a:t>생활치료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63009F-34D4-4565-95A9-CEDB9B588C71}"/>
              </a:ext>
            </a:extLst>
          </p:cNvPr>
          <p:cNvSpPr txBox="1"/>
          <p:nvPr/>
        </p:nvSpPr>
        <p:spPr>
          <a:xfrm>
            <a:off x="2785845" y="2248347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931A2D-0F0F-42D2-8C40-DF6694C0B65A}"/>
              </a:ext>
            </a:extLst>
          </p:cNvPr>
          <p:cNvSpPr/>
          <p:nvPr/>
        </p:nvSpPr>
        <p:spPr>
          <a:xfrm>
            <a:off x="316441" y="2164807"/>
            <a:ext cx="3240000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FCAA58-1493-4198-BFBD-62F12D49204B}"/>
              </a:ext>
            </a:extLst>
          </p:cNvPr>
          <p:cNvSpPr txBox="1"/>
          <p:nvPr/>
        </p:nvSpPr>
        <p:spPr>
          <a:xfrm>
            <a:off x="6313626" y="2246156"/>
            <a:ext cx="66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상세보기</a:t>
            </a:r>
            <a:r>
              <a:rPr lang="en-US" altLang="ko-KR" sz="800" dirty="0">
                <a:latin typeface="+mn-ea"/>
              </a:rPr>
              <a:t>&gt;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3A31531-B68F-446B-8A08-C7833BE03E39}"/>
              </a:ext>
            </a:extLst>
          </p:cNvPr>
          <p:cNvSpPr/>
          <p:nvPr/>
        </p:nvSpPr>
        <p:spPr>
          <a:xfrm>
            <a:off x="3891303" y="2162616"/>
            <a:ext cx="3241468" cy="1387061"/>
          </a:xfrm>
          <a:prstGeom prst="roundRect">
            <a:avLst>
              <a:gd name="adj" fmla="val 2760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Picture 2" descr="간단한 물결 943499 - 무료 다운로드 - illustAC">
            <a:extLst>
              <a:ext uri="{FF2B5EF4-FFF2-40B4-BE49-F238E27FC236}">
                <a16:creationId xmlns:a16="http://schemas.microsoft.com/office/drawing/2014/main" id="{FEADFA42-A58C-40A2-AC98-141406F4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840"/>
          <a:stretch/>
        </p:blipFill>
        <p:spPr bwMode="auto">
          <a:xfrm>
            <a:off x="206773" y="1924070"/>
            <a:ext cx="7222339" cy="14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6ADBC00-12B7-4048-B220-8763406C6854}"/>
              </a:ext>
            </a:extLst>
          </p:cNvPr>
          <p:cNvSpPr txBox="1"/>
          <p:nvPr/>
        </p:nvSpPr>
        <p:spPr>
          <a:xfrm>
            <a:off x="3456985" y="1757783"/>
            <a:ext cx="625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이어짐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1BFF1-9CD8-4950-9B81-27959FE9E3D3}"/>
              </a:ext>
            </a:extLst>
          </p:cNvPr>
          <p:cNvSpPr txBox="1"/>
          <p:nvPr/>
        </p:nvSpPr>
        <p:spPr>
          <a:xfrm>
            <a:off x="520474" y="2258359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2D79C10-D8AC-4BC5-BD13-4ADBAADB5B20}"/>
              </a:ext>
            </a:extLst>
          </p:cNvPr>
          <p:cNvSpPr txBox="1"/>
          <p:nvPr/>
        </p:nvSpPr>
        <p:spPr>
          <a:xfrm>
            <a:off x="1239400" y="2250665"/>
            <a:ext cx="57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3D59FAD-DE6D-4FE5-8F73-86BD0BEC7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79" y="2279293"/>
            <a:ext cx="158400" cy="158400"/>
          </a:xfrm>
          <a:prstGeom prst="rect">
            <a:avLst/>
          </a:prstGeom>
        </p:spPr>
      </p:pic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4C2AE61-0CA3-49C4-A92A-742C5119E146}"/>
              </a:ext>
            </a:extLst>
          </p:cNvPr>
          <p:cNvGrpSpPr/>
          <p:nvPr/>
        </p:nvGrpSpPr>
        <p:grpSpPr>
          <a:xfrm>
            <a:off x="473355" y="2527216"/>
            <a:ext cx="2801484" cy="921832"/>
            <a:chOff x="83230" y="3368002"/>
            <a:chExt cx="2801484" cy="9218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B4837CC-C977-4BBD-9558-6535B7384F8B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5FE5FE-5673-4F68-898F-8D943FD155CC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776A61A-EAAD-48CF-9511-C5435D1ABC1F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C34D7A-F75B-455E-832E-C0B566677F24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CD4F154-6EE4-4005-82CE-1BB10610B447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ECBBCA8-30E1-4F65-8189-AFB20361B9B6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95DEA74-E298-4949-9504-2C2409095499}"/>
                </a:ext>
              </a:extLst>
            </p:cNvPr>
            <p:cNvSpPr txBox="1"/>
            <p:nvPr/>
          </p:nvSpPr>
          <p:spPr>
            <a:xfrm>
              <a:off x="117748" y="3853012"/>
              <a:ext cx="4171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5000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0F27A0F-3A84-48A9-866E-15C47DEF0A5E}"/>
                </a:ext>
              </a:extLst>
            </p:cNvPr>
            <p:cNvSpPr txBox="1"/>
            <p:nvPr/>
          </p:nvSpPr>
          <p:spPr>
            <a:xfrm>
              <a:off x="83230" y="3648099"/>
              <a:ext cx="4382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10000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16B02A-DA5A-4283-B732-939B3A3BFE15}"/>
                </a:ext>
              </a:extLst>
            </p:cNvPr>
            <p:cNvSpPr txBox="1"/>
            <p:nvPr/>
          </p:nvSpPr>
          <p:spPr>
            <a:xfrm>
              <a:off x="83230" y="3443185"/>
              <a:ext cx="4516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15000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983095" y="3170079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1115866" y="3125859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1367418" y="2965165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1639911" y="2906282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1724724" y="2984230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1980287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2059684" y="2983786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2242714" y="2906282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2322766" y="2937896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BFF4C40-DE6A-4DEC-B65A-3A2839694CCF}"/>
              </a:ext>
            </a:extLst>
          </p:cNvPr>
          <p:cNvSpPr/>
          <p:nvPr/>
        </p:nvSpPr>
        <p:spPr>
          <a:xfrm>
            <a:off x="252335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727C03-2802-4233-880A-BB590E98D83E}"/>
              </a:ext>
            </a:extLst>
          </p:cNvPr>
          <p:cNvSpPr/>
          <p:nvPr/>
        </p:nvSpPr>
        <p:spPr>
          <a:xfrm>
            <a:off x="2585927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6B767DC-F054-4D63-927B-57B9CEDA7C1B}"/>
              </a:ext>
            </a:extLst>
          </p:cNvPr>
          <p:cNvSpPr/>
          <p:nvPr/>
        </p:nvSpPr>
        <p:spPr>
          <a:xfrm>
            <a:off x="2649729" y="3186776"/>
            <a:ext cx="543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2882734" y="2765110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89FB633A-2949-4367-88CC-5F4CC1871EAB}"/>
              </a:ext>
            </a:extLst>
          </p:cNvPr>
          <p:cNvCxnSpPr/>
          <p:nvPr/>
        </p:nvCxnSpPr>
        <p:spPr>
          <a:xfrm>
            <a:off x="4143374" y="1962980"/>
            <a:ext cx="271749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412E4533-4F2F-4141-9548-458598FCB53B}"/>
              </a:ext>
            </a:extLst>
          </p:cNvPr>
          <p:cNvSpPr txBox="1"/>
          <p:nvPr/>
        </p:nvSpPr>
        <p:spPr>
          <a:xfrm>
            <a:off x="4123435" y="2216240"/>
            <a:ext cx="733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1D34500-25F0-40ED-BD51-C2858603A9A6}"/>
              </a:ext>
            </a:extLst>
          </p:cNvPr>
          <p:cNvSpPr txBox="1"/>
          <p:nvPr/>
        </p:nvSpPr>
        <p:spPr>
          <a:xfrm>
            <a:off x="4842361" y="2208546"/>
            <a:ext cx="845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시간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C84639BF-3EA7-46B8-BF9A-06B8C43C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59" y="2244762"/>
            <a:ext cx="158400" cy="158400"/>
          </a:xfrm>
          <a:prstGeom prst="rect">
            <a:avLst/>
          </a:prstGeom>
        </p:spPr>
      </p:pic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254CB0D-562B-43C3-B64F-03BB399A18EA}"/>
              </a:ext>
            </a:extLst>
          </p:cNvPr>
          <p:cNvGrpSpPr/>
          <p:nvPr/>
        </p:nvGrpSpPr>
        <p:grpSpPr>
          <a:xfrm>
            <a:off x="4182340" y="2965606"/>
            <a:ext cx="2584646" cy="212206"/>
            <a:chOff x="300068" y="4077628"/>
            <a:chExt cx="2584646" cy="21220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0C9EECA-6099-4D69-9496-B4C06A47A473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25161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5994B9A-9F34-4355-AA87-C9D8A74AA673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B3E86C5-E76C-4B8E-927A-047C227A0F02}"/>
                </a:ext>
              </a:extLst>
            </p:cNvPr>
            <p:cNvSpPr txBox="1"/>
            <p:nvPr/>
          </p:nvSpPr>
          <p:spPr>
            <a:xfrm>
              <a:off x="996291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94AB998-A81B-457F-8545-D01A5464306F}"/>
                </a:ext>
              </a:extLst>
            </p:cNvPr>
            <p:cNvSpPr txBox="1"/>
            <p:nvPr/>
          </p:nvSpPr>
          <p:spPr>
            <a:xfrm>
              <a:off x="1614630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C8E9FE3-41BD-465A-BA79-C6759EFAC049}"/>
                </a:ext>
              </a:extLst>
            </p:cNvPr>
            <p:cNvSpPr txBox="1"/>
            <p:nvPr/>
          </p:nvSpPr>
          <p:spPr>
            <a:xfrm>
              <a:off x="2240809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993890" y="2626470"/>
            <a:ext cx="52034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4471222" y="2626470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EF40578-6A6A-47E7-AAAD-D5CF9BF00E7A}"/>
              </a:ext>
            </a:extLst>
          </p:cNvPr>
          <p:cNvGrpSpPr/>
          <p:nvPr/>
        </p:nvGrpSpPr>
        <p:grpSpPr>
          <a:xfrm>
            <a:off x="4506962" y="3275108"/>
            <a:ext cx="2182673" cy="200055"/>
            <a:chOff x="6554078" y="2860695"/>
            <a:chExt cx="2182673" cy="200055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C10EB0B-E702-478D-9F86-7A25B7CE1103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22BC13F-7330-4951-B4E3-207202E79E43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1101678-14DA-4837-BA7F-C75752D6D3FD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D4BF7B8-3399-495E-A1BE-466F73DA4C11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665F3E-02C3-4BE6-8A17-FCB6F875662D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D3AE3B-81F7-45FB-95EA-94AE1E7D029E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5461459" y="2628273"/>
            <a:ext cx="53289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4758918" y="2626470"/>
            <a:ext cx="57018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4807611" y="2626470"/>
            <a:ext cx="65384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05580"/>
              </p:ext>
            </p:extLst>
          </p:nvPr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25428" y="1589178"/>
            <a:ext cx="3513756" cy="4589548"/>
            <a:chOff x="3266451" y="1562949"/>
            <a:chExt cx="8296657" cy="458954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TREND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856" y="1256890"/>
            <a:ext cx="246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다양한 컨텐츠 및 커뮤니티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313109" y="1589178"/>
            <a:ext cx="3513756" cy="4589548"/>
            <a:chOff x="3266451" y="1562949"/>
            <a:chExt cx="8296657" cy="458954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4538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직접 관리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30735" y="1589178"/>
            <a:ext cx="3513756" cy="4589548"/>
            <a:chOff x="3266451" y="1562949"/>
            <a:chExt cx="8296657" cy="458954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333800" y="1615407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66451" y="1562949"/>
              <a:ext cx="8229308" cy="4537090"/>
            </a:xfrm>
            <a:prstGeom prst="roundRect">
              <a:avLst>
                <a:gd name="adj" fmla="val 260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52164" y="1256890"/>
            <a:ext cx="216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데이터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857" y="840150"/>
            <a:ext cx="1044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친숙해진 </a:t>
            </a:r>
            <a:r>
              <a:rPr lang="en-US" altLang="ko-KR" sz="1200" dirty="0">
                <a:latin typeface="+mn-ea"/>
              </a:rPr>
              <a:t>Untact</a:t>
            </a:r>
            <a:r>
              <a:rPr lang="ko-KR" altLang="en-US" sz="1200" dirty="0">
                <a:latin typeface="+mn-ea"/>
              </a:rPr>
              <a:t> 시대에 따라 </a:t>
            </a:r>
            <a:r>
              <a:rPr lang="ko-KR" altLang="en-US" sz="1200" b="1" dirty="0">
                <a:latin typeface="+mn-ea"/>
              </a:rPr>
              <a:t>직접 관리하고 찾아보는 문화가 </a:t>
            </a:r>
            <a:r>
              <a:rPr lang="ko-KR" altLang="en-US" sz="1200" dirty="0">
                <a:latin typeface="+mn-ea"/>
              </a:rPr>
              <a:t>자리잡고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정보 교류가 유용한 서비스에 대한 호감이 </a:t>
            </a:r>
            <a:r>
              <a:rPr lang="ko-KR" altLang="en-US" sz="1200" dirty="0">
                <a:latin typeface="+mn-ea"/>
              </a:rPr>
              <a:t>증가하고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881" y="4425047"/>
            <a:ext cx="2991827" cy="1438855"/>
            <a:chOff x="542863" y="4199539"/>
            <a:chExt cx="2991827" cy="1438855"/>
          </a:xfrm>
        </p:grpSpPr>
        <p:sp>
          <p:nvSpPr>
            <p:cNvPr id="15" name="TextBox 14"/>
            <p:cNvSpPr txBox="1"/>
            <p:nvPr/>
          </p:nvSpPr>
          <p:spPr>
            <a:xfrm>
              <a:off x="625236" y="4438065"/>
              <a:ext cx="29094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다양한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온라인 컨텐츠의 확산 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디지털 피트니스</a:t>
              </a:r>
              <a:r>
                <a:rPr lang="ko-KR" altLang="en-US" sz="1200" dirty="0">
                  <a:latin typeface="+mn-ea"/>
                </a:rPr>
                <a:t>의 빠른 성장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건강 관리 정보</a:t>
              </a:r>
              <a:r>
                <a:rPr lang="ko-KR" altLang="en-US" sz="1200" dirty="0">
                  <a:solidFill>
                    <a:srgbClr val="FF0000"/>
                  </a:solidFill>
                  <a:latin typeface="+mn-ea"/>
                </a:rPr>
                <a:t>에 </a:t>
              </a:r>
              <a:r>
                <a:rPr lang="ko-KR" altLang="en-US" sz="1200" dirty="0">
                  <a:latin typeface="+mn-ea"/>
                </a:rPr>
                <a:t>대한 관심 증가 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영상 컨텐츠 </a:t>
              </a:r>
              <a:r>
                <a:rPr lang="ko-KR" altLang="en-US" sz="1200" dirty="0">
                  <a:latin typeface="+mn-ea"/>
                </a:rPr>
                <a:t>서비스 급 부상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2863" y="4199539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19376" y="4417352"/>
            <a:ext cx="3378965" cy="1446550"/>
            <a:chOff x="542863" y="4191844"/>
            <a:chExt cx="3378965" cy="1446550"/>
          </a:xfrm>
        </p:grpSpPr>
        <p:sp>
          <p:nvSpPr>
            <p:cNvPr id="41" name="TextBox 40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5235" y="4438065"/>
              <a:ext cx="32965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전 연령 접근하기 쉬운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명확한  버튼 구성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atin typeface="+mn-ea"/>
                </a:rPr>
                <a:t>친근한 용어</a:t>
              </a:r>
              <a:r>
                <a:rPr lang="ko-KR" altLang="en-US" sz="1200" dirty="0">
                  <a:latin typeface="+mn-ea"/>
                </a:rPr>
                <a:t>로 편안한 사용을 도움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증상에 대한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상세 가이드 정보 부족</a:t>
              </a:r>
              <a:endParaRPr lang="en-US" altLang="ko-KR" sz="1200" b="1" dirty="0">
                <a:solidFill>
                  <a:srgbClr val="FF0000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유아</a:t>
              </a:r>
              <a:r>
                <a:rPr lang="en-US" altLang="ko-KR" sz="1200" dirty="0">
                  <a:latin typeface="+mn-ea"/>
                </a:rPr>
                <a:t>·</a:t>
              </a:r>
              <a:r>
                <a:rPr lang="ko-KR" altLang="en-US" sz="1200" dirty="0">
                  <a:latin typeface="+mn-ea"/>
                </a:rPr>
                <a:t>노약자 </a:t>
              </a:r>
              <a:r>
                <a:rPr lang="ko-KR" altLang="en-US" sz="1200" b="1" dirty="0">
                  <a:latin typeface="+mn-ea"/>
                </a:rPr>
                <a:t>대리 체크 정책 미숙  </a:t>
              </a:r>
              <a:endParaRPr lang="en-US" altLang="ko-KR" sz="1200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30735" y="4417352"/>
            <a:ext cx="3636145" cy="1723549"/>
            <a:chOff x="542863" y="4191844"/>
            <a:chExt cx="3636145" cy="1723549"/>
          </a:xfrm>
        </p:grpSpPr>
        <p:sp>
          <p:nvSpPr>
            <p:cNvPr id="47" name="TextBox 46"/>
            <p:cNvSpPr txBox="1"/>
            <p:nvPr/>
          </p:nvSpPr>
          <p:spPr>
            <a:xfrm>
              <a:off x="542863" y="4191844"/>
              <a:ext cx="1234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B050"/>
                  </a:solidFill>
                  <a:latin typeface="+mn-ea"/>
                </a:rPr>
                <a:t>Analysis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235" y="4438065"/>
              <a:ext cx="35537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데이터를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시각적으로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표현하여 </a:t>
              </a:r>
              <a:r>
                <a:rPr lang="ko-KR" altLang="en-US" sz="1200" dirty="0">
                  <a:latin typeface="+mn-ea"/>
                </a:rPr>
                <a:t>통찰력 강화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대화형 인터페이스로 분석 및 추론 강조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</a:rPr>
                <a:t>흐름에 따른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변화 파악에 용이</a:t>
              </a:r>
              <a:r>
                <a:rPr lang="ko-KR" altLang="en-US" sz="1200" dirty="0">
                  <a:latin typeface="+mn-ea"/>
                </a:rPr>
                <a:t>함</a:t>
              </a: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 b="16387"/>
          <a:stretch/>
        </p:blipFill>
        <p:spPr>
          <a:xfrm>
            <a:off x="6434474" y="2122654"/>
            <a:ext cx="1188000" cy="1947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14138"/>
          <a:stretch/>
        </p:blipFill>
        <p:spPr>
          <a:xfrm>
            <a:off x="4516205" y="2137156"/>
            <a:ext cx="1188000" cy="1848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29" b="4220"/>
          <a:stretch/>
        </p:blipFill>
        <p:spPr>
          <a:xfrm>
            <a:off x="5434361" y="1931152"/>
            <a:ext cx="1188000" cy="23113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5992"/>
          <a:stretch/>
        </p:blipFill>
        <p:spPr>
          <a:xfrm>
            <a:off x="733612" y="1953546"/>
            <a:ext cx="1188000" cy="2209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 b="6161"/>
          <a:stretch/>
        </p:blipFill>
        <p:spPr>
          <a:xfrm>
            <a:off x="2527393" y="1988862"/>
            <a:ext cx="1188000" cy="2200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" b="6497"/>
          <a:stretch/>
        </p:blipFill>
        <p:spPr>
          <a:xfrm>
            <a:off x="1472025" y="2117542"/>
            <a:ext cx="1188000" cy="2229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oax – Proxy Packages ips dashboard statistic package worldwide access residential vpn internet proxies proxy ip serv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9919" r="6382" b="9762"/>
          <a:stretch/>
        </p:blipFill>
        <p:spPr bwMode="auto">
          <a:xfrm>
            <a:off x="9572118" y="2112184"/>
            <a:ext cx="1884294" cy="1310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er Business / Company Spending - Dashboard product design ui ux desktop outcome income overview wallets stats fintech finance spending company dashbo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357" r="6611" b="11563"/>
          <a:stretch/>
        </p:blipFill>
        <p:spPr bwMode="auto">
          <a:xfrm>
            <a:off x="8475323" y="2822659"/>
            <a:ext cx="1789720" cy="1209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체온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체온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8B33A2-F4ED-4AD7-ABA2-749A527F2CB0}"/>
              </a:ext>
            </a:extLst>
          </p:cNvPr>
          <p:cNvSpPr txBox="1"/>
          <p:nvPr/>
        </p:nvSpPr>
        <p:spPr>
          <a:xfrm>
            <a:off x="557569" y="387434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체온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D3C49A9-DF76-4696-8285-F445DBD0B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20277" y="3898151"/>
            <a:ext cx="158400" cy="158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FF77524-3D59-4AEE-9C44-9CD32D2B3E2C}"/>
              </a:ext>
            </a:extLst>
          </p:cNvPr>
          <p:cNvSpPr txBox="1"/>
          <p:nvPr/>
        </p:nvSpPr>
        <p:spPr>
          <a:xfrm>
            <a:off x="1695291" y="38696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77A1834-958B-44E2-BF42-E04EB946B52D}"/>
              </a:ext>
            </a:extLst>
          </p:cNvPr>
          <p:cNvSpPr txBox="1"/>
          <p:nvPr/>
        </p:nvSpPr>
        <p:spPr>
          <a:xfrm>
            <a:off x="3604143" y="4476186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802AF0-50ED-4CA8-A00F-9A4C379119E3}"/>
              </a:ext>
            </a:extLst>
          </p:cNvPr>
          <p:cNvSpPr txBox="1"/>
          <p:nvPr/>
        </p:nvSpPr>
        <p:spPr>
          <a:xfrm>
            <a:off x="5525478" y="4471462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251D912-A812-49C0-AF4E-2B0E1EC8E182}"/>
              </a:ext>
            </a:extLst>
          </p:cNvPr>
          <p:cNvSpPr txBox="1"/>
          <p:nvPr/>
        </p:nvSpPr>
        <p:spPr>
          <a:xfrm>
            <a:off x="3604143" y="478166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D5B0A-42A9-4E7B-8781-B7F35B8E0393}"/>
              </a:ext>
            </a:extLst>
          </p:cNvPr>
          <p:cNvSpPr txBox="1"/>
          <p:nvPr/>
        </p:nvSpPr>
        <p:spPr>
          <a:xfrm>
            <a:off x="5525478" y="477694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DE50BB-190B-4204-A732-F535B72201E4}"/>
              </a:ext>
            </a:extLst>
          </p:cNvPr>
          <p:cNvSpPr txBox="1"/>
          <p:nvPr/>
        </p:nvSpPr>
        <p:spPr>
          <a:xfrm>
            <a:off x="3604143" y="512137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930548-0F6C-4DB5-A172-922E509748F6}"/>
              </a:ext>
            </a:extLst>
          </p:cNvPr>
          <p:cNvSpPr txBox="1"/>
          <p:nvPr/>
        </p:nvSpPr>
        <p:spPr>
          <a:xfrm>
            <a:off x="5525478" y="511665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36.3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DB7176-CB40-433A-B5EB-2E71D32E11A0}"/>
              </a:ext>
            </a:extLst>
          </p:cNvPr>
          <p:cNvSpPr txBox="1"/>
          <p:nvPr/>
        </p:nvSpPr>
        <p:spPr>
          <a:xfrm>
            <a:off x="3604143" y="549945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A04A41-B565-4F63-B076-C5B0842D18FD}"/>
              </a:ext>
            </a:extLst>
          </p:cNvPr>
          <p:cNvSpPr txBox="1"/>
          <p:nvPr/>
        </p:nvSpPr>
        <p:spPr>
          <a:xfrm>
            <a:off x="5525478" y="549473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35.9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CF355B-2ECF-44E6-AD3E-30BFEB8414B4}"/>
              </a:ext>
            </a:extLst>
          </p:cNvPr>
          <p:cNvSpPr/>
          <p:nvPr/>
        </p:nvSpPr>
        <p:spPr>
          <a:xfrm>
            <a:off x="1474930" y="3300075"/>
            <a:ext cx="156818" cy="74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B301A8-02DB-4982-9942-0D36A3C81A62}"/>
              </a:ext>
            </a:extLst>
          </p:cNvPr>
          <p:cNvSpPr/>
          <p:nvPr/>
        </p:nvSpPr>
        <p:spPr>
          <a:xfrm>
            <a:off x="1062874" y="3314521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866BB5-203F-4A92-B67A-86FA59DE0AB9}"/>
              </a:ext>
            </a:extLst>
          </p:cNvPr>
          <p:cNvSpPr txBox="1"/>
          <p:nvPr/>
        </p:nvSpPr>
        <p:spPr>
          <a:xfrm>
            <a:off x="909435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체온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3B99345-6E19-4B27-8219-520C5E3C993C}"/>
              </a:ext>
            </a:extLst>
          </p:cNvPr>
          <p:cNvSpPr txBox="1"/>
          <p:nvPr/>
        </p:nvSpPr>
        <p:spPr>
          <a:xfrm>
            <a:off x="1528642" y="3245047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정상 범위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E8F53-AB71-4504-9AD4-886485E11127}"/>
              </a:ext>
            </a:extLst>
          </p:cNvPr>
          <p:cNvSpPr txBox="1"/>
          <p:nvPr/>
        </p:nvSpPr>
        <p:spPr>
          <a:xfrm>
            <a:off x="3670360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94FD08-FE51-42D3-A74B-4BE1ABC9B3B8}"/>
              </a:ext>
            </a:extLst>
          </p:cNvPr>
          <p:cNvSpPr txBox="1"/>
          <p:nvPr/>
        </p:nvSpPr>
        <p:spPr>
          <a:xfrm>
            <a:off x="5426446" y="3673719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체온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A934C6-2C05-4719-827E-6A07B3807F56}"/>
              </a:ext>
            </a:extLst>
          </p:cNvPr>
          <p:cNvSpPr/>
          <p:nvPr/>
        </p:nvSpPr>
        <p:spPr>
          <a:xfrm>
            <a:off x="3419230" y="4470564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5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AF0573-BF2F-46BD-B3B7-F34C34B63C3F}"/>
              </a:ext>
            </a:extLst>
          </p:cNvPr>
          <p:cNvSpPr txBox="1"/>
          <p:nvPr/>
        </p:nvSpPr>
        <p:spPr>
          <a:xfrm>
            <a:off x="3604143" y="418874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15:00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317E0C2-D6B5-414D-9393-870BE48E20E7}"/>
              </a:ext>
            </a:extLst>
          </p:cNvPr>
          <p:cNvSpPr txBox="1"/>
          <p:nvPr/>
        </p:nvSpPr>
        <p:spPr>
          <a:xfrm>
            <a:off x="5525478" y="4184024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13F4BEF-D820-4DE3-8360-E12A7A293162}"/>
              </a:ext>
            </a:extLst>
          </p:cNvPr>
          <p:cNvSpPr txBox="1"/>
          <p:nvPr/>
        </p:nvSpPr>
        <p:spPr>
          <a:xfrm>
            <a:off x="3604143" y="3934895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16:00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57488B-651A-46D4-A685-8308F1CF3F5C}"/>
              </a:ext>
            </a:extLst>
          </p:cNvPr>
          <p:cNvSpPr txBox="1"/>
          <p:nvPr/>
        </p:nvSpPr>
        <p:spPr>
          <a:xfrm>
            <a:off x="5525478" y="3930171"/>
            <a:ext cx="62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36.5</a:t>
            </a:r>
            <a:r>
              <a:rPr lang="ko-KR" altLang="en-US" sz="900" b="1" dirty="0">
                <a:latin typeface="+mn-ea"/>
              </a:rPr>
              <a:t>℃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B904294-AB80-4841-85A6-618991FAB550}"/>
              </a:ext>
            </a:extLst>
          </p:cNvPr>
          <p:cNvGrpSpPr/>
          <p:nvPr/>
        </p:nvGrpSpPr>
        <p:grpSpPr>
          <a:xfrm>
            <a:off x="167223" y="2162087"/>
            <a:ext cx="6723074" cy="921832"/>
            <a:chOff x="167223" y="3368002"/>
            <a:chExt cx="6723074" cy="921832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93892CD-B86C-4126-AE7D-DBB7F564A759}"/>
                </a:ext>
              </a:extLst>
            </p:cNvPr>
            <p:cNvCxnSpPr>
              <a:cxnSpLocks/>
            </p:cNvCxnSpPr>
            <p:nvPr/>
          </p:nvCxnSpPr>
          <p:spPr>
            <a:xfrm>
              <a:off x="300068" y="4077628"/>
              <a:ext cx="65902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33FEBAC-5F30-436E-85C4-D1EA01D26416}"/>
                </a:ext>
              </a:extLst>
            </p:cNvPr>
            <p:cNvSpPr/>
            <p:nvPr/>
          </p:nvSpPr>
          <p:spPr>
            <a:xfrm>
              <a:off x="418611" y="3643530"/>
              <a:ext cx="6340329" cy="6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D576DD-D87C-43D5-B6D6-7B42DEC0922B}"/>
                </a:ext>
              </a:extLst>
            </p:cNvPr>
            <p:cNvSpPr txBox="1"/>
            <p:nvPr/>
          </p:nvSpPr>
          <p:spPr>
            <a:xfrm>
              <a:off x="418611" y="4089779"/>
              <a:ext cx="595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11:00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0BB7D9-71B4-40E4-992D-6EDDBE756B07}"/>
                </a:ext>
              </a:extLst>
            </p:cNvPr>
            <p:cNvSpPr txBox="1"/>
            <p:nvPr/>
          </p:nvSpPr>
          <p:spPr>
            <a:xfrm>
              <a:off x="232887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12:00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3452D2-5340-4766-8645-CBE8CA810979}"/>
                </a:ext>
              </a:extLst>
            </p:cNvPr>
            <p:cNvSpPr txBox="1"/>
            <p:nvPr/>
          </p:nvSpPr>
          <p:spPr>
            <a:xfrm>
              <a:off x="4287632" y="4089779"/>
              <a:ext cx="6439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13:00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1FAC7D-A7D7-4484-A6DC-924EEFF2EC17}"/>
                </a:ext>
              </a:extLst>
            </p:cNvPr>
            <p:cNvSpPr txBox="1"/>
            <p:nvPr/>
          </p:nvSpPr>
          <p:spPr>
            <a:xfrm>
              <a:off x="6246392" y="4089779"/>
              <a:ext cx="643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+mn-ea"/>
                </a:rPr>
                <a:t>14:00</a:t>
              </a:r>
              <a:endParaRPr lang="ko-KR" altLang="en-US" sz="700" dirty="0">
                <a:latin typeface="+mn-ea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75C137E-CF25-4F4F-8A88-B71BE04C1439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H="1">
              <a:off x="418611" y="3368002"/>
              <a:ext cx="2" cy="82180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A9733C-4BF7-420B-A584-9AC582BD52FD}"/>
                </a:ext>
              </a:extLst>
            </p:cNvPr>
            <p:cNvSpPr txBox="1"/>
            <p:nvPr/>
          </p:nvSpPr>
          <p:spPr>
            <a:xfrm>
              <a:off x="167223" y="3853012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35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81011F-252C-40AB-86B8-24943DB10483}"/>
                </a:ext>
              </a:extLst>
            </p:cNvPr>
            <p:cNvSpPr txBox="1"/>
            <p:nvPr/>
          </p:nvSpPr>
          <p:spPr>
            <a:xfrm>
              <a:off x="167223" y="3648099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36</a:t>
              </a:r>
              <a:endParaRPr lang="ko-KR" altLang="en-US" sz="700" dirty="0"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864F0C6-2F6E-40A6-815A-DB5289DC93CF}"/>
                </a:ext>
              </a:extLst>
            </p:cNvPr>
            <p:cNvSpPr txBox="1"/>
            <p:nvPr/>
          </p:nvSpPr>
          <p:spPr>
            <a:xfrm>
              <a:off x="173144" y="3443185"/>
              <a:ext cx="3208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</a:rPr>
                <a:t>37</a:t>
              </a:r>
              <a:endParaRPr lang="ko-KR" altLang="en-US" sz="700" dirty="0">
                <a:latin typeface="+mn-ea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332337D-C213-42FC-95E3-0B5145C72D55}"/>
                </a:ext>
              </a:extLst>
            </p:cNvPr>
            <p:cNvGrpSpPr/>
            <p:nvPr/>
          </p:nvGrpSpPr>
          <p:grpSpPr>
            <a:xfrm>
              <a:off x="675136" y="3508492"/>
              <a:ext cx="5903097" cy="259830"/>
              <a:chOff x="2752563" y="3989237"/>
              <a:chExt cx="5903097" cy="25983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7BD4BD3F-C5E8-4C41-B89D-65E32B8F1D80}"/>
                  </a:ext>
                </a:extLst>
              </p:cNvPr>
              <p:cNvSpPr/>
              <p:nvPr/>
            </p:nvSpPr>
            <p:spPr>
              <a:xfrm>
                <a:off x="2752563" y="4203348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9E57D4D3-D293-40F7-AD67-772ABD841631}"/>
                  </a:ext>
                </a:extLst>
              </p:cNvPr>
              <p:cNvSpPr/>
              <p:nvPr/>
            </p:nvSpPr>
            <p:spPr>
              <a:xfrm>
                <a:off x="4692675" y="3989237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2DB1E4F0-F285-4270-952B-3B37AE2951A2}"/>
                  </a:ext>
                </a:extLst>
              </p:cNvPr>
              <p:cNvSpPr/>
              <p:nvPr/>
            </p:nvSpPr>
            <p:spPr>
              <a:xfrm>
                <a:off x="6689876" y="4134092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D02A7AE4-CF6E-4D88-99FB-607A290CB23A}"/>
                  </a:ext>
                </a:extLst>
              </p:cNvPr>
              <p:cNvSpPr/>
              <p:nvPr/>
            </p:nvSpPr>
            <p:spPr>
              <a:xfrm>
                <a:off x="8609941" y="4028359"/>
                <a:ext cx="45719" cy="4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5640B7F-E551-40E0-8E90-75FBC36424D7}"/>
                </a:ext>
              </a:extLst>
            </p:cNvPr>
            <p:cNvCxnSpPr>
              <a:cxnSpLocks/>
              <a:stCxn id="120" idx="7"/>
              <a:endCxn id="122" idx="2"/>
            </p:cNvCxnSpPr>
            <p:nvPr/>
          </p:nvCxnSpPr>
          <p:spPr>
            <a:xfrm flipV="1">
              <a:off x="714160" y="3531352"/>
              <a:ext cx="1901088" cy="197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F502FFD-839E-4F5E-B47A-94ECB24B5448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>
              <a:off x="2660967" y="3531352"/>
              <a:ext cx="1951482" cy="1448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AD747EE-6864-4EF6-A9E6-FE295D662022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4658168" y="3570474"/>
              <a:ext cx="1874346" cy="10573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혈압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혈압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D32B3ECB-A262-4A67-BAC0-9075402B32CA}"/>
              </a:ext>
            </a:extLst>
          </p:cNvPr>
          <p:cNvSpPr/>
          <p:nvPr/>
        </p:nvSpPr>
        <p:spPr>
          <a:xfrm>
            <a:off x="2992438" y="342514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162CDC-BFDF-48D9-98EE-25048503435B}"/>
              </a:ext>
            </a:extLst>
          </p:cNvPr>
          <p:cNvSpPr txBox="1"/>
          <p:nvPr/>
        </p:nvSpPr>
        <p:spPr>
          <a:xfrm>
            <a:off x="3507064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최고 혈압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367A78-A661-48E6-B27E-7C3E2DE48161}"/>
              </a:ext>
            </a:extLst>
          </p:cNvPr>
          <p:cNvSpPr/>
          <p:nvPr/>
        </p:nvSpPr>
        <p:spPr>
          <a:xfrm>
            <a:off x="3576442" y="3425149"/>
            <a:ext cx="45719" cy="45719"/>
          </a:xfrm>
          <a:prstGeom prst="ellipse">
            <a:avLst/>
          </a:prstGeom>
          <a:solidFill>
            <a:srgbClr val="0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15E973-B0FE-46F1-B4A0-59EF49CB9BD6}"/>
              </a:ext>
            </a:extLst>
          </p:cNvPr>
          <p:cNvSpPr txBox="1"/>
          <p:nvPr/>
        </p:nvSpPr>
        <p:spPr>
          <a:xfrm>
            <a:off x="2887857" y="3355675"/>
            <a:ext cx="643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+mn-ea"/>
              </a:rPr>
              <a:t>최저혈압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14B922F-6EA8-4AB0-87C4-40B171607561}"/>
              </a:ext>
            </a:extLst>
          </p:cNvPr>
          <p:cNvSpPr txBox="1"/>
          <p:nvPr/>
        </p:nvSpPr>
        <p:spPr>
          <a:xfrm>
            <a:off x="455575" y="3875518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혈압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BC25E7B-A0C6-4D21-AC61-BD25F8841EE0}"/>
              </a:ext>
            </a:extLst>
          </p:cNvPr>
          <p:cNvSpPr txBox="1"/>
          <p:nvPr/>
        </p:nvSpPr>
        <p:spPr>
          <a:xfrm>
            <a:off x="991930" y="3955591"/>
            <a:ext cx="685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582B19C-EEE1-4A98-BAE1-820AC94B776F}"/>
              </a:ext>
            </a:extLst>
          </p:cNvPr>
          <p:cNvSpPr txBox="1"/>
          <p:nvPr/>
        </p:nvSpPr>
        <p:spPr>
          <a:xfrm>
            <a:off x="108658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최저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794BD7F-EF2D-4127-A13E-54D9759F4EAB}"/>
              </a:ext>
            </a:extLst>
          </p:cNvPr>
          <p:cNvSpPr txBox="1"/>
          <p:nvPr/>
        </p:nvSpPr>
        <p:spPr>
          <a:xfrm>
            <a:off x="1725157" y="3764962"/>
            <a:ext cx="5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최고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BF9C8C-542C-45B5-B797-B306362A637D}"/>
              </a:ext>
            </a:extLst>
          </p:cNvPr>
          <p:cNvCxnSpPr>
            <a:cxnSpLocks/>
          </p:cNvCxnSpPr>
          <p:nvPr/>
        </p:nvCxnSpPr>
        <p:spPr>
          <a:xfrm>
            <a:off x="1663441" y="3843394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6C58DC20-A925-4C33-B8D0-68345EBCD70C}"/>
              </a:ext>
            </a:extLst>
          </p:cNvPr>
          <p:cNvSpPr txBox="1"/>
          <p:nvPr/>
        </p:nvSpPr>
        <p:spPr>
          <a:xfrm>
            <a:off x="1669894" y="3955591"/>
            <a:ext cx="783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0D9F1E01-1065-4B60-B431-972633418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9" y="3904040"/>
            <a:ext cx="158400" cy="1584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22673C-0593-4CE2-A8D7-893558CA6232}"/>
              </a:ext>
            </a:extLst>
          </p:cNvPr>
          <p:cNvSpPr txBox="1"/>
          <p:nvPr/>
        </p:nvSpPr>
        <p:spPr>
          <a:xfrm>
            <a:off x="4502113" y="3993050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666DA64-D669-431B-B0BB-5601DF424167}"/>
              </a:ext>
            </a:extLst>
          </p:cNvPr>
          <p:cNvSpPr txBox="1"/>
          <p:nvPr/>
        </p:nvSpPr>
        <p:spPr>
          <a:xfrm>
            <a:off x="4502113" y="42985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766CA08-6E7A-4BBE-83BF-9920A0C0C1C4}"/>
              </a:ext>
            </a:extLst>
          </p:cNvPr>
          <p:cNvSpPr txBox="1"/>
          <p:nvPr/>
        </p:nvSpPr>
        <p:spPr>
          <a:xfrm>
            <a:off x="4502113" y="463823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66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32ED69-58B8-4BE1-A37B-B8CEC7869AF2}"/>
              </a:ext>
            </a:extLst>
          </p:cNvPr>
          <p:cNvSpPr txBox="1"/>
          <p:nvPr/>
        </p:nvSpPr>
        <p:spPr>
          <a:xfrm>
            <a:off x="4502113" y="501631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75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24AC65-662A-48CD-98D7-B705F20EFFD0}"/>
              </a:ext>
            </a:extLst>
          </p:cNvPr>
          <p:cNvSpPr txBox="1"/>
          <p:nvPr/>
        </p:nvSpPr>
        <p:spPr>
          <a:xfrm>
            <a:off x="4502113" y="5356029"/>
            <a:ext cx="672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60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F38964-637B-43D0-A574-BA63784A8E7A}"/>
              </a:ext>
            </a:extLst>
          </p:cNvPr>
          <p:cNvSpPr txBox="1"/>
          <p:nvPr/>
        </p:nvSpPr>
        <p:spPr>
          <a:xfrm>
            <a:off x="4497580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최저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1792874-9620-411D-8ED5-9242C1F1C445}"/>
              </a:ext>
            </a:extLst>
          </p:cNvPr>
          <p:cNvSpPr txBox="1"/>
          <p:nvPr/>
        </p:nvSpPr>
        <p:spPr>
          <a:xfrm>
            <a:off x="5791113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최고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660C67E-D6F0-4270-9245-BD6D9C7B3712}"/>
              </a:ext>
            </a:extLst>
          </p:cNvPr>
          <p:cNvSpPr txBox="1"/>
          <p:nvPr/>
        </p:nvSpPr>
        <p:spPr>
          <a:xfrm>
            <a:off x="5804886" y="3993050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39109F6-EDF1-4154-AC14-127AF2F4A2BF}"/>
              </a:ext>
            </a:extLst>
          </p:cNvPr>
          <p:cNvSpPr txBox="1"/>
          <p:nvPr/>
        </p:nvSpPr>
        <p:spPr>
          <a:xfrm>
            <a:off x="5804886" y="42985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180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2D45E12-C374-4AD7-A210-8A701A86D499}"/>
              </a:ext>
            </a:extLst>
          </p:cNvPr>
          <p:cNvSpPr txBox="1"/>
          <p:nvPr/>
        </p:nvSpPr>
        <p:spPr>
          <a:xfrm>
            <a:off x="5804886" y="463823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5B4769-7031-4D51-B1E3-95007CFC4909}"/>
              </a:ext>
            </a:extLst>
          </p:cNvPr>
          <p:cNvSpPr txBox="1"/>
          <p:nvPr/>
        </p:nvSpPr>
        <p:spPr>
          <a:xfrm>
            <a:off x="5804886" y="501631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ADC2F1A-EFCC-4FCF-9AE5-76EC216A1502}"/>
              </a:ext>
            </a:extLst>
          </p:cNvPr>
          <p:cNvSpPr txBox="1"/>
          <p:nvPr/>
        </p:nvSpPr>
        <p:spPr>
          <a:xfrm>
            <a:off x="5804886" y="5356029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130</a:t>
            </a:r>
            <a:r>
              <a:rPr lang="en-US" altLang="ko-KR" sz="900" dirty="0">
                <a:latin typeface="+mn-ea"/>
              </a:rPr>
              <a:t>mmHg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4BB900-C318-40FB-9B23-202760FFF2F5}"/>
              </a:ext>
            </a:extLst>
          </p:cNvPr>
          <p:cNvCxnSpPr>
            <a:cxnSpLocks/>
          </p:cNvCxnSpPr>
          <p:nvPr/>
        </p:nvCxnSpPr>
        <p:spPr>
          <a:xfrm flipH="1">
            <a:off x="418611" y="2143687"/>
            <a:ext cx="2" cy="8218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7C0173A-332F-49CB-B9A8-A5CD30D50978}"/>
              </a:ext>
            </a:extLst>
          </p:cNvPr>
          <p:cNvSpPr txBox="1"/>
          <p:nvPr/>
        </p:nvSpPr>
        <p:spPr>
          <a:xfrm>
            <a:off x="167223" y="2628697"/>
            <a:ext cx="32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119E0FF-905C-4ABA-9088-2FADF787372B}"/>
              </a:ext>
            </a:extLst>
          </p:cNvPr>
          <p:cNvSpPr txBox="1"/>
          <p:nvPr/>
        </p:nvSpPr>
        <p:spPr>
          <a:xfrm>
            <a:off x="129380" y="2423784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D56FD4-3205-4FEB-8500-AFD3C3666FB9}"/>
              </a:ext>
            </a:extLst>
          </p:cNvPr>
          <p:cNvSpPr txBox="1"/>
          <p:nvPr/>
        </p:nvSpPr>
        <p:spPr>
          <a:xfrm>
            <a:off x="129379" y="2218870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8D44DF-7211-4937-8324-84E8F7F2A39A}"/>
              </a:ext>
            </a:extLst>
          </p:cNvPr>
          <p:cNvSpPr txBox="1"/>
          <p:nvPr/>
        </p:nvSpPr>
        <p:spPr>
          <a:xfrm>
            <a:off x="127432" y="2013956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200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E733D83-1DA0-43D2-93F5-A7E25DB249FF}"/>
              </a:ext>
            </a:extLst>
          </p:cNvPr>
          <p:cNvSpPr/>
          <p:nvPr/>
        </p:nvSpPr>
        <p:spPr>
          <a:xfrm>
            <a:off x="670595" y="261288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0D7F3FF-338D-4BBC-878D-A39B905BCBFB}"/>
              </a:ext>
            </a:extLst>
          </p:cNvPr>
          <p:cNvSpPr/>
          <p:nvPr/>
        </p:nvSpPr>
        <p:spPr>
          <a:xfrm>
            <a:off x="670595" y="231432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F8A257-EFE9-4B34-AAFF-95326D0AF610}"/>
              </a:ext>
            </a:extLst>
          </p:cNvPr>
          <p:cNvCxnSpPr>
            <a:stCxn id="108" idx="4"/>
            <a:endCxn id="107" idx="0"/>
          </p:cNvCxnSpPr>
          <p:nvPr/>
        </p:nvCxnSpPr>
        <p:spPr>
          <a:xfrm>
            <a:off x="693455" y="2360042"/>
            <a:ext cx="0" cy="252846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26E5B1F2-0530-495A-80A1-55DD3E1BCCE3}"/>
              </a:ext>
            </a:extLst>
          </p:cNvPr>
          <p:cNvSpPr/>
          <p:nvPr/>
        </p:nvSpPr>
        <p:spPr>
          <a:xfrm>
            <a:off x="2629218" y="2579618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555C30-91EA-4DA8-9F61-662508FE372B}"/>
              </a:ext>
            </a:extLst>
          </p:cNvPr>
          <p:cNvSpPr/>
          <p:nvPr/>
        </p:nvSpPr>
        <p:spPr>
          <a:xfrm>
            <a:off x="2629218" y="224051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77B53C2-494B-4542-8767-226AF98375BB}"/>
              </a:ext>
            </a:extLst>
          </p:cNvPr>
          <p:cNvCxnSpPr>
            <a:cxnSpLocks/>
            <a:stCxn id="113" idx="4"/>
            <a:endCxn id="110" idx="0"/>
          </p:cNvCxnSpPr>
          <p:nvPr/>
        </p:nvCxnSpPr>
        <p:spPr>
          <a:xfrm>
            <a:off x="2652078" y="2286231"/>
            <a:ext cx="0" cy="2933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084B29-0CDF-408E-9DC2-B588E82E87E2}"/>
              </a:ext>
            </a:extLst>
          </p:cNvPr>
          <p:cNvSpPr/>
          <p:nvPr/>
        </p:nvSpPr>
        <p:spPr>
          <a:xfrm>
            <a:off x="4564984" y="259875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5ACEDD0-4354-41B4-BFF9-910EA8A13852}"/>
              </a:ext>
            </a:extLst>
          </p:cNvPr>
          <p:cNvSpPr/>
          <p:nvPr/>
        </p:nvSpPr>
        <p:spPr>
          <a:xfrm>
            <a:off x="4564984" y="242714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3D5E57FC-5B60-45C9-BF51-171A6C468C62}"/>
              </a:ext>
            </a:extLst>
          </p:cNvPr>
          <p:cNvCxnSpPr>
            <a:stCxn id="116" idx="4"/>
            <a:endCxn id="115" idx="0"/>
          </p:cNvCxnSpPr>
          <p:nvPr/>
        </p:nvCxnSpPr>
        <p:spPr>
          <a:xfrm>
            <a:off x="4587844" y="2472863"/>
            <a:ext cx="0" cy="12588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B7A1C20E-BEC9-4DFB-928E-3F604A279FA9}"/>
              </a:ext>
            </a:extLst>
          </p:cNvPr>
          <p:cNvSpPr/>
          <p:nvPr/>
        </p:nvSpPr>
        <p:spPr>
          <a:xfrm>
            <a:off x="6533325" y="2679990"/>
            <a:ext cx="45719" cy="45719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4994089-9461-434D-A05E-4153408AA586}"/>
              </a:ext>
            </a:extLst>
          </p:cNvPr>
          <p:cNvSpPr/>
          <p:nvPr/>
        </p:nvSpPr>
        <p:spPr>
          <a:xfrm>
            <a:off x="6533325" y="2441892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98E92B6-89FD-4D84-942B-2B296BB0BC98}"/>
              </a:ext>
            </a:extLst>
          </p:cNvPr>
          <p:cNvCxnSpPr>
            <a:stCxn id="119" idx="4"/>
            <a:endCxn id="118" idx="0"/>
          </p:cNvCxnSpPr>
          <p:nvPr/>
        </p:nvCxnSpPr>
        <p:spPr>
          <a:xfrm>
            <a:off x="6556185" y="2487611"/>
            <a:ext cx="0" cy="19237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심박수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심박수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D488D9-D045-4CDB-BBBA-C52D597246A2}"/>
              </a:ext>
            </a:extLst>
          </p:cNvPr>
          <p:cNvSpPr txBox="1"/>
          <p:nvPr/>
        </p:nvSpPr>
        <p:spPr>
          <a:xfrm>
            <a:off x="568362" y="3862613"/>
            <a:ext cx="749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심박수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23" name="그림 122" descr="밤하늘이(가) 표시된 사진&#10;&#10;자동 생성된 설명">
            <a:extLst>
              <a:ext uri="{FF2B5EF4-FFF2-40B4-BE49-F238E27FC236}">
                <a16:creationId xmlns:a16="http://schemas.microsoft.com/office/drawing/2014/main" id="{B3FA3568-ED69-46D9-B541-00590B43C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8" y="3900769"/>
            <a:ext cx="158400" cy="1584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심박수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90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80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124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120</a:t>
            </a:r>
            <a:r>
              <a:rPr lang="ko-KR" altLang="en-US" sz="900" b="1" dirty="0">
                <a:latin typeface="+mn-ea"/>
              </a:rPr>
              <a:t>회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분</a:t>
            </a:r>
          </a:p>
        </p:txBody>
      </p:sp>
      <p:pic>
        <p:nvPicPr>
          <p:cNvPr id="174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00936E4-0DD3-4B9F-A26F-0D6D3BFA9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374632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2BA7DE02-A421-469D-9653-71490A0E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2575961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심박수 그래프 심장 박동 Ekg 아이콘 웨이브 흑백 색상 스톡 벡터 일러스트레이션 건강 검진에 대한 스톡 벡터 아트 및 기타 이미지 -  iStock">
            <a:extLst>
              <a:ext uri="{FF2B5EF4-FFF2-40B4-BE49-F238E27FC236}">
                <a16:creationId xmlns:a16="http://schemas.microsoft.com/office/drawing/2014/main" id="{86ECBCCB-671D-4465-B524-D1561581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8" b="24030"/>
          <a:stretch/>
        </p:blipFill>
        <p:spPr bwMode="auto">
          <a:xfrm>
            <a:off x="4767807" y="2458137"/>
            <a:ext cx="2191846" cy="3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산소포화도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F4493AE-7AE1-4A89-83DE-F93BAC952D41}"/>
              </a:ext>
            </a:extLst>
          </p:cNvPr>
          <p:cNvSpPr txBox="1"/>
          <p:nvPr/>
        </p:nvSpPr>
        <p:spPr>
          <a:xfrm>
            <a:off x="129380" y="2765426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80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43947-4580-4A89-964B-D02667569645}"/>
              </a:ext>
            </a:extLst>
          </p:cNvPr>
          <p:cNvSpPr txBox="1"/>
          <p:nvPr/>
        </p:nvSpPr>
        <p:spPr>
          <a:xfrm>
            <a:off x="129379" y="2560512"/>
            <a:ext cx="3890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FDCCD0-D375-430C-B3FB-66AAA2528BEE}"/>
              </a:ext>
            </a:extLst>
          </p:cNvPr>
          <p:cNvSpPr txBox="1"/>
          <p:nvPr/>
        </p:nvSpPr>
        <p:spPr>
          <a:xfrm>
            <a:off x="127432" y="2355598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8D0AAC-7635-4C18-9456-EE42912FDCAB}"/>
              </a:ext>
            </a:extLst>
          </p:cNvPr>
          <p:cNvSpPr txBox="1"/>
          <p:nvPr/>
        </p:nvSpPr>
        <p:spPr>
          <a:xfrm>
            <a:off x="127432" y="2134185"/>
            <a:ext cx="3452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110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59DDBE-CB28-4F9E-BB4D-5B93233B772B}"/>
              </a:ext>
            </a:extLst>
          </p:cNvPr>
          <p:cNvSpPr txBox="1"/>
          <p:nvPr/>
        </p:nvSpPr>
        <p:spPr>
          <a:xfrm>
            <a:off x="1681826" y="3857889"/>
            <a:ext cx="716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100</a:t>
            </a:r>
            <a:r>
              <a:rPr lang="en-US" altLang="ko-KR" sz="900" dirty="0">
                <a:latin typeface="+mn-ea"/>
              </a:rPr>
              <a:t>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8085107-1BAA-40CD-B3FE-B0B684801DB7}"/>
              </a:ext>
            </a:extLst>
          </p:cNvPr>
          <p:cNvSpPr txBox="1"/>
          <p:nvPr/>
        </p:nvSpPr>
        <p:spPr>
          <a:xfrm>
            <a:off x="5519181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산소포화도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928F4CC-B02A-4942-A258-5AD559CB99D9}"/>
              </a:ext>
            </a:extLst>
          </p:cNvPr>
          <p:cNvSpPr txBox="1"/>
          <p:nvPr/>
        </p:nvSpPr>
        <p:spPr>
          <a:xfrm>
            <a:off x="5532954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6C422B-728D-4395-B463-88CE37F4E94C}"/>
              </a:ext>
            </a:extLst>
          </p:cNvPr>
          <p:cNvSpPr txBox="1"/>
          <p:nvPr/>
        </p:nvSpPr>
        <p:spPr>
          <a:xfrm>
            <a:off x="5532954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80%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2C4BA7-94EA-4ADA-94B4-A6E59CC202B4}"/>
              </a:ext>
            </a:extLst>
          </p:cNvPr>
          <p:cNvSpPr txBox="1"/>
          <p:nvPr/>
        </p:nvSpPr>
        <p:spPr>
          <a:xfrm>
            <a:off x="5532954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95%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A8780D-3443-435D-A6AE-BF86B69F030D}"/>
              </a:ext>
            </a:extLst>
          </p:cNvPr>
          <p:cNvSpPr txBox="1"/>
          <p:nvPr/>
        </p:nvSpPr>
        <p:spPr>
          <a:xfrm>
            <a:off x="5532954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99%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FAEA65-F1A2-4555-9EE6-16D82F1DC9C6}"/>
              </a:ext>
            </a:extLst>
          </p:cNvPr>
          <p:cNvSpPr txBox="1"/>
          <p:nvPr/>
        </p:nvSpPr>
        <p:spPr>
          <a:xfrm>
            <a:off x="5532954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100%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FD5349-F4D9-453A-A5D0-B18F6904303E}"/>
              </a:ext>
            </a:extLst>
          </p:cNvPr>
          <p:cNvSpPr txBox="1"/>
          <p:nvPr/>
        </p:nvSpPr>
        <p:spPr>
          <a:xfrm>
            <a:off x="634848" y="3878566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산소포화도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6DC529-CBBA-436D-8E20-3C69DAB29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" y="3897236"/>
            <a:ext cx="158400" cy="15840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538D8DD-FAF4-42A7-8C94-A4D2997CF304}"/>
              </a:ext>
            </a:extLst>
          </p:cNvPr>
          <p:cNvSpPr/>
          <p:nvPr/>
        </p:nvSpPr>
        <p:spPr>
          <a:xfrm>
            <a:off x="707843" y="2675790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C90F6A2-723D-4955-8E8F-948CE718810F}"/>
              </a:ext>
            </a:extLst>
          </p:cNvPr>
          <p:cNvSpPr/>
          <p:nvPr/>
        </p:nvSpPr>
        <p:spPr>
          <a:xfrm>
            <a:off x="2605105" y="2481499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5CEF64E-199F-4DA9-990F-4D13F93A73AE}"/>
              </a:ext>
            </a:extLst>
          </p:cNvPr>
          <p:cNvSpPr/>
          <p:nvPr/>
        </p:nvSpPr>
        <p:spPr>
          <a:xfrm>
            <a:off x="4517417" y="2244367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53DE1E-73DC-4CA4-8A5C-EDDF47744D37}"/>
              </a:ext>
            </a:extLst>
          </p:cNvPr>
          <p:cNvSpPr/>
          <p:nvPr/>
        </p:nvSpPr>
        <p:spPr>
          <a:xfrm>
            <a:off x="6522625" y="2334945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D7FA1D4-0268-4E71-8AB5-F8413737AB3A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753562" y="2504359"/>
            <a:ext cx="1851543" cy="19429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5A9654B-9D8B-417C-A013-BCB94F1D7FF4}"/>
              </a:ext>
            </a:extLst>
          </p:cNvPr>
          <p:cNvCxnSpPr>
            <a:cxnSpLocks/>
            <a:stCxn id="74" idx="7"/>
            <a:endCxn id="75" idx="2"/>
          </p:cNvCxnSpPr>
          <p:nvPr/>
        </p:nvCxnSpPr>
        <p:spPr>
          <a:xfrm flipV="1">
            <a:off x="2644129" y="2267227"/>
            <a:ext cx="1873288" cy="220967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1706AA0-664E-4162-9BE8-C60C2058B653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4563136" y="2267227"/>
            <a:ext cx="1959489" cy="9057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FB3710-052A-4995-81CA-EEA7FD147197}"/>
              </a:ext>
            </a:extLst>
          </p:cNvPr>
          <p:cNvSpPr/>
          <p:nvPr/>
        </p:nvSpPr>
        <p:spPr>
          <a:xfrm>
            <a:off x="300068" y="3721614"/>
            <a:ext cx="2113523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AE0306B-FD50-4B87-A703-86B1036A46DA}"/>
              </a:ext>
            </a:extLst>
          </p:cNvPr>
          <p:cNvCxnSpPr>
            <a:cxnSpLocks/>
          </p:cNvCxnSpPr>
          <p:nvPr/>
        </p:nvCxnSpPr>
        <p:spPr>
          <a:xfrm>
            <a:off x="418611" y="2178050"/>
            <a:ext cx="0" cy="955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2952278" y="3865345"/>
            <a:ext cx="396159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0C570C5-475A-40C1-931E-E1504D908237}"/>
              </a:ext>
            </a:extLst>
          </p:cNvPr>
          <p:cNvSpPr txBox="1"/>
          <p:nvPr/>
        </p:nvSpPr>
        <p:spPr>
          <a:xfrm>
            <a:off x="3069148" y="399777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14:00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990EA6A-109B-4CC1-857C-ACE340164BF1}"/>
              </a:ext>
            </a:extLst>
          </p:cNvPr>
          <p:cNvSpPr txBox="1"/>
          <p:nvPr/>
        </p:nvSpPr>
        <p:spPr>
          <a:xfrm>
            <a:off x="3069148" y="43032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13:10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94C9DC1-94D2-4BE4-B36F-B737D066EAEB}"/>
              </a:ext>
            </a:extLst>
          </p:cNvPr>
          <p:cNvSpPr txBox="1"/>
          <p:nvPr/>
        </p:nvSpPr>
        <p:spPr>
          <a:xfrm>
            <a:off x="3069148" y="46429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12:00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2B165CD-8219-4160-B83D-96A73EF41DEC}"/>
              </a:ext>
            </a:extLst>
          </p:cNvPr>
          <p:cNvSpPr txBox="1"/>
          <p:nvPr/>
        </p:nvSpPr>
        <p:spPr>
          <a:xfrm>
            <a:off x="3069148" y="502104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10:00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336B26C-FF9C-4A66-9AD7-39783D65B475}"/>
              </a:ext>
            </a:extLst>
          </p:cNvPr>
          <p:cNvSpPr txBox="1"/>
          <p:nvPr/>
        </p:nvSpPr>
        <p:spPr>
          <a:xfrm>
            <a:off x="3069148" y="536075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2021.07.02 09:10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BA70939-632B-4F4D-8EB5-286A933F8385}"/>
              </a:ext>
            </a:extLst>
          </p:cNvPr>
          <p:cNvSpPr txBox="1"/>
          <p:nvPr/>
        </p:nvSpPr>
        <p:spPr>
          <a:xfrm>
            <a:off x="3135365" y="3678511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측정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일시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A124BA-F048-4447-9D43-47E56BC2ED08}"/>
              </a:ext>
            </a:extLst>
          </p:cNvPr>
          <p:cNvSpPr txBox="1"/>
          <p:nvPr/>
        </p:nvSpPr>
        <p:spPr>
          <a:xfrm>
            <a:off x="647645" y="3883290"/>
            <a:ext cx="1016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걸음수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F98820-8B49-4DA0-A154-F3BB511E564A}"/>
              </a:ext>
            </a:extLst>
          </p:cNvPr>
          <p:cNvSpPr txBox="1"/>
          <p:nvPr/>
        </p:nvSpPr>
        <p:spPr>
          <a:xfrm>
            <a:off x="1553539" y="3878566"/>
            <a:ext cx="7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15000</a:t>
            </a:r>
            <a:r>
              <a:rPr lang="ko-KR" altLang="en-US" sz="900" dirty="0">
                <a:latin typeface="+mn-ea"/>
              </a:rPr>
              <a:t>걸음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752B4D1-7A19-440F-94AA-BFDF13E0F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4" y="3901960"/>
            <a:ext cx="158400" cy="158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A36AF0-50DF-4089-84BC-18BA4354F6BE}"/>
              </a:ext>
            </a:extLst>
          </p:cNvPr>
          <p:cNvSpPr txBox="1"/>
          <p:nvPr/>
        </p:nvSpPr>
        <p:spPr>
          <a:xfrm>
            <a:off x="4739410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latin typeface="+mn-ea"/>
              </a:rPr>
              <a:t>걸음수</a:t>
            </a:r>
            <a:endParaRPr lang="ko-KR" altLang="en-US" sz="7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EE2CCE-B195-4300-9782-F7CE73EF0A7C}"/>
              </a:ext>
            </a:extLst>
          </p:cNvPr>
          <p:cNvSpPr txBox="1"/>
          <p:nvPr/>
        </p:nvSpPr>
        <p:spPr>
          <a:xfrm>
            <a:off x="5843495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3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BFA3EC-FD78-400D-AEC9-1B2853036ABE}"/>
              </a:ext>
            </a:extLst>
          </p:cNvPr>
          <p:cNvSpPr txBox="1"/>
          <p:nvPr/>
        </p:nvSpPr>
        <p:spPr>
          <a:xfrm>
            <a:off x="5843495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2.6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657D19-2940-417A-AE32-9040F5A9C6F7}"/>
              </a:ext>
            </a:extLst>
          </p:cNvPr>
          <p:cNvSpPr txBox="1"/>
          <p:nvPr/>
        </p:nvSpPr>
        <p:spPr>
          <a:xfrm>
            <a:off x="5843495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C645B2-82EC-46B4-8503-33043A5A44DC}"/>
              </a:ext>
            </a:extLst>
          </p:cNvPr>
          <p:cNvSpPr txBox="1"/>
          <p:nvPr/>
        </p:nvSpPr>
        <p:spPr>
          <a:xfrm>
            <a:off x="5843495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2.1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91C7C-C5A0-4E5F-B7E6-DF56B0D32647}"/>
              </a:ext>
            </a:extLst>
          </p:cNvPr>
          <p:cNvSpPr txBox="1"/>
          <p:nvPr/>
        </p:nvSpPr>
        <p:spPr>
          <a:xfrm>
            <a:off x="5843495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2.2</a:t>
            </a:r>
            <a:r>
              <a:rPr lang="en-US" altLang="ko-KR" sz="900" dirty="0">
                <a:latin typeface="+mn-ea"/>
              </a:rPr>
              <a:t>km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F716C1-775E-416D-9167-6B06EA38CC48}"/>
              </a:ext>
            </a:extLst>
          </p:cNvPr>
          <p:cNvSpPr txBox="1"/>
          <p:nvPr/>
        </p:nvSpPr>
        <p:spPr>
          <a:xfrm>
            <a:off x="5844466" y="3683235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km</a:t>
            </a:r>
            <a:endParaRPr lang="ko-KR" altLang="en-US" sz="7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5063D-769D-4346-A663-F057EA4A009A}"/>
              </a:ext>
            </a:extLst>
          </p:cNvPr>
          <p:cNvSpPr txBox="1"/>
          <p:nvPr/>
        </p:nvSpPr>
        <p:spPr>
          <a:xfrm>
            <a:off x="4749622" y="3997774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15000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6AF913-5D67-4621-9744-F815AC8E0A6E}"/>
              </a:ext>
            </a:extLst>
          </p:cNvPr>
          <p:cNvSpPr txBox="1"/>
          <p:nvPr/>
        </p:nvSpPr>
        <p:spPr>
          <a:xfrm>
            <a:off x="4749622" y="43032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1FD53-220B-4313-A7AE-3066B96F2B17}"/>
              </a:ext>
            </a:extLst>
          </p:cNvPr>
          <p:cNvSpPr txBox="1"/>
          <p:nvPr/>
        </p:nvSpPr>
        <p:spPr>
          <a:xfrm>
            <a:off x="4749622" y="464296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14500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DD7DC-254F-492A-BD95-5CE8A519F933}"/>
              </a:ext>
            </a:extLst>
          </p:cNvPr>
          <p:cNvSpPr txBox="1"/>
          <p:nvPr/>
        </p:nvSpPr>
        <p:spPr>
          <a:xfrm>
            <a:off x="4749622" y="502104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04C99-008B-4FB2-B98C-81092AF9D851}"/>
              </a:ext>
            </a:extLst>
          </p:cNvPr>
          <p:cNvSpPr txBox="1"/>
          <p:nvPr/>
        </p:nvSpPr>
        <p:spPr>
          <a:xfrm>
            <a:off x="4749622" y="5360753"/>
            <a:ext cx="742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</a:rPr>
              <a:t>12000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2864D-DE1A-4982-B217-07A48516942D}"/>
              </a:ext>
            </a:extLst>
          </p:cNvPr>
          <p:cNvSpPr txBox="1"/>
          <p:nvPr/>
        </p:nvSpPr>
        <p:spPr>
          <a:xfrm>
            <a:off x="112514" y="2648787"/>
            <a:ext cx="417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5000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65470D-7BE1-46DE-950A-30B02DB7EC88}"/>
              </a:ext>
            </a:extLst>
          </p:cNvPr>
          <p:cNvSpPr txBox="1"/>
          <p:nvPr/>
        </p:nvSpPr>
        <p:spPr>
          <a:xfrm>
            <a:off x="77996" y="2443874"/>
            <a:ext cx="438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10000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88E699B-84E5-4364-B0B8-812B2D99E9DC}"/>
              </a:ext>
            </a:extLst>
          </p:cNvPr>
          <p:cNvSpPr txBox="1"/>
          <p:nvPr/>
        </p:nvSpPr>
        <p:spPr>
          <a:xfrm>
            <a:off x="77996" y="2238960"/>
            <a:ext cx="451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15000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0238C-77B6-4F85-8CC2-84D64CE23356}"/>
              </a:ext>
            </a:extLst>
          </p:cNvPr>
          <p:cNvSpPr/>
          <p:nvPr/>
        </p:nvSpPr>
        <p:spPr>
          <a:xfrm>
            <a:off x="634743" y="2807742"/>
            <a:ext cx="67625" cy="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40BFCE-9B4D-4FCC-B097-0C3BE52FB60B}"/>
              </a:ext>
            </a:extLst>
          </p:cNvPr>
          <p:cNvSpPr/>
          <p:nvPr/>
        </p:nvSpPr>
        <p:spPr>
          <a:xfrm>
            <a:off x="767514" y="2763522"/>
            <a:ext cx="67617" cy="110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ABBD41-59F7-4CAC-A79B-30CE34FD6B1C}"/>
              </a:ext>
            </a:extLst>
          </p:cNvPr>
          <p:cNvSpPr/>
          <p:nvPr/>
        </p:nvSpPr>
        <p:spPr>
          <a:xfrm>
            <a:off x="2163561" y="2584171"/>
            <a:ext cx="70343" cy="281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344812-8BCE-4BE2-AEC9-B8A76A7ACC9B}"/>
              </a:ext>
            </a:extLst>
          </p:cNvPr>
          <p:cNvSpPr/>
          <p:nvPr/>
        </p:nvSpPr>
        <p:spPr>
          <a:xfrm>
            <a:off x="2571707" y="2543945"/>
            <a:ext cx="70186" cy="334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A02CD2-82FE-4C7B-8989-AB1E46D1D07E}"/>
              </a:ext>
            </a:extLst>
          </p:cNvPr>
          <p:cNvSpPr/>
          <p:nvPr/>
        </p:nvSpPr>
        <p:spPr>
          <a:xfrm>
            <a:off x="2656520" y="2621893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FE29C66-AC01-4D7C-B876-69D5FDE2A71E}"/>
              </a:ext>
            </a:extLst>
          </p:cNvPr>
          <p:cNvSpPr/>
          <p:nvPr/>
        </p:nvSpPr>
        <p:spPr>
          <a:xfrm>
            <a:off x="3687336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77B523-5E81-4E68-BC14-2285FA663732}"/>
              </a:ext>
            </a:extLst>
          </p:cNvPr>
          <p:cNvSpPr/>
          <p:nvPr/>
        </p:nvSpPr>
        <p:spPr>
          <a:xfrm>
            <a:off x="3766733" y="2621449"/>
            <a:ext cx="70186" cy="2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9DEC12C-8BA2-4A7C-995A-3C794DA2BCC4}"/>
              </a:ext>
            </a:extLst>
          </p:cNvPr>
          <p:cNvSpPr/>
          <p:nvPr/>
        </p:nvSpPr>
        <p:spPr>
          <a:xfrm>
            <a:off x="4608938" y="2543945"/>
            <a:ext cx="64281" cy="32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E703450-5F1F-4A16-9F3D-E2D2BA4AD323}"/>
              </a:ext>
            </a:extLst>
          </p:cNvPr>
          <p:cNvSpPr/>
          <p:nvPr/>
        </p:nvSpPr>
        <p:spPr>
          <a:xfrm>
            <a:off x="4688990" y="2575559"/>
            <a:ext cx="64281" cy="294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32658" y="2824439"/>
            <a:ext cx="180690" cy="45719"/>
            <a:chOff x="4446808" y="2824439"/>
            <a:chExt cx="180690" cy="45719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BFF4C40-DE6A-4DEC-B65A-3A2839694CCF}"/>
                </a:ext>
              </a:extLst>
            </p:cNvPr>
            <p:cNvSpPr/>
            <p:nvPr/>
          </p:nvSpPr>
          <p:spPr>
            <a:xfrm>
              <a:off x="444680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5727C03-2802-4233-880A-BB590E98D83E}"/>
                </a:ext>
              </a:extLst>
            </p:cNvPr>
            <p:cNvSpPr/>
            <p:nvPr/>
          </p:nvSpPr>
          <p:spPr>
            <a:xfrm>
              <a:off x="4509378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6B767DC-F054-4D63-927B-57B9CEDA7C1B}"/>
                </a:ext>
              </a:extLst>
            </p:cNvPr>
            <p:cNvSpPr/>
            <p:nvPr/>
          </p:nvSpPr>
          <p:spPr>
            <a:xfrm>
              <a:off x="4573180" y="2824439"/>
              <a:ext cx="54318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5401D61-DD51-490F-8F9C-3550680012DC}"/>
              </a:ext>
            </a:extLst>
          </p:cNvPr>
          <p:cNvSpPr/>
          <p:nvPr/>
        </p:nvSpPr>
        <p:spPr>
          <a:xfrm>
            <a:off x="6536567" y="2402773"/>
            <a:ext cx="45719" cy="467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산소포화도 상세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걸음수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3038C3A-62B5-4262-A804-97F704DCBD0A}"/>
              </a:ext>
            </a:extLst>
          </p:cNvPr>
          <p:cNvSpPr txBox="1"/>
          <p:nvPr/>
        </p:nvSpPr>
        <p:spPr>
          <a:xfrm>
            <a:off x="2719626" y="1815965"/>
            <a:ext cx="161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</a:rPr>
              <a:t>&lt;   2021.07.02 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50BBCE7-5E12-4385-999B-792BF52F1C1F}"/>
              </a:ext>
            </a:extLst>
          </p:cNvPr>
          <p:cNvCxnSpPr>
            <a:cxnSpLocks/>
          </p:cNvCxnSpPr>
          <p:nvPr/>
        </p:nvCxnSpPr>
        <p:spPr>
          <a:xfrm>
            <a:off x="3366113" y="3865345"/>
            <a:ext cx="354775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3E5B218-CA39-4F9A-ADBF-31B281A6D3B5}"/>
              </a:ext>
            </a:extLst>
          </p:cNvPr>
          <p:cNvGrpSpPr/>
          <p:nvPr/>
        </p:nvGrpSpPr>
        <p:grpSpPr>
          <a:xfrm>
            <a:off x="2544476" y="3109217"/>
            <a:ext cx="2182673" cy="200055"/>
            <a:chOff x="6554078" y="2860695"/>
            <a:chExt cx="2182673" cy="20005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2C3BBEB-3AC9-41AB-9000-088E60C7404A}"/>
                </a:ext>
              </a:extLst>
            </p:cNvPr>
            <p:cNvSpPr/>
            <p:nvPr/>
          </p:nvSpPr>
          <p:spPr>
            <a:xfrm>
              <a:off x="6554078" y="2926090"/>
              <a:ext cx="69264" cy="6926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EC93ABA-C629-4065-9240-319DBE6523EF}"/>
                </a:ext>
              </a:extLst>
            </p:cNvPr>
            <p:cNvSpPr txBox="1"/>
            <p:nvPr/>
          </p:nvSpPr>
          <p:spPr>
            <a:xfrm>
              <a:off x="6631367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얕은 수면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C2A2F2E-F137-4B7F-92A1-D7E7E804770E}"/>
                </a:ext>
              </a:extLst>
            </p:cNvPr>
            <p:cNvSpPr/>
            <p:nvPr/>
          </p:nvSpPr>
          <p:spPr>
            <a:xfrm>
              <a:off x="7298426" y="2926090"/>
              <a:ext cx="69264" cy="69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F53A07D-689B-40CE-B754-A5BD6B9EBFAF}"/>
                </a:ext>
              </a:extLst>
            </p:cNvPr>
            <p:cNvSpPr txBox="1"/>
            <p:nvPr/>
          </p:nvSpPr>
          <p:spPr>
            <a:xfrm>
              <a:off x="737571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깊은 수면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9699B9-F0F4-4411-9145-99262986F2BE}"/>
                </a:ext>
              </a:extLst>
            </p:cNvPr>
            <p:cNvSpPr/>
            <p:nvPr/>
          </p:nvSpPr>
          <p:spPr>
            <a:xfrm>
              <a:off x="8075086" y="2926090"/>
              <a:ext cx="69264" cy="692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29B958-020E-41CE-B987-39B89427688F}"/>
                </a:ext>
              </a:extLst>
            </p:cNvPr>
            <p:cNvSpPr txBox="1"/>
            <p:nvPr/>
          </p:nvSpPr>
          <p:spPr>
            <a:xfrm>
              <a:off x="8152375" y="2860695"/>
              <a:ext cx="5843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+mn-ea"/>
                </a:rPr>
                <a:t>기상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A6B8DD-254B-4DD4-B4D4-026D2DB2E8C3}"/>
              </a:ext>
            </a:extLst>
          </p:cNvPr>
          <p:cNvSpPr txBox="1"/>
          <p:nvPr/>
        </p:nvSpPr>
        <p:spPr>
          <a:xfrm>
            <a:off x="3658747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수면 유형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A23157-BCC6-4644-B2D3-CC1FDB8B7A3F}"/>
              </a:ext>
            </a:extLst>
          </p:cNvPr>
          <p:cNvSpPr txBox="1"/>
          <p:nvPr/>
        </p:nvSpPr>
        <p:spPr>
          <a:xfrm>
            <a:off x="491500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시작 시간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0A6EF5-0ACE-40C0-994B-E9964425FDF1}"/>
              </a:ext>
            </a:extLst>
          </p:cNvPr>
          <p:cNvSpPr txBox="1"/>
          <p:nvPr/>
        </p:nvSpPr>
        <p:spPr>
          <a:xfrm>
            <a:off x="5843495" y="3639717"/>
            <a:ext cx="742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</a:rPr>
              <a:t>종료 시간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428018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AB56EB5-A619-419A-A0C5-2DC18E94F467}"/>
              </a:ext>
            </a:extLst>
          </p:cNvPr>
          <p:cNvSpPr txBox="1"/>
          <p:nvPr/>
        </p:nvSpPr>
        <p:spPr>
          <a:xfrm>
            <a:off x="4822228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79A023-7B9C-44A5-9DD4-0CC47303D49C}"/>
              </a:ext>
            </a:extLst>
          </p:cNvPr>
          <p:cNvSpPr txBox="1"/>
          <p:nvPr/>
        </p:nvSpPr>
        <p:spPr>
          <a:xfrm>
            <a:off x="5832547" y="4526582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12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4264794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얕은 수면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11F00E-B849-4DED-8A07-87B492532F60}"/>
              </a:ext>
            </a:extLst>
          </p:cNvPr>
          <p:cNvSpPr txBox="1"/>
          <p:nvPr/>
        </p:nvSpPr>
        <p:spPr>
          <a:xfrm>
            <a:off x="3592530" y="457027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9375D-F4E5-4D5C-A5B1-E1E20F372DCA}"/>
              </a:ext>
            </a:extLst>
          </p:cNvPr>
          <p:cNvSpPr txBox="1"/>
          <p:nvPr/>
        </p:nvSpPr>
        <p:spPr>
          <a:xfrm>
            <a:off x="3592530" y="490998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기상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873418-A733-4142-BDA7-41C19BD846E2}"/>
              </a:ext>
            </a:extLst>
          </p:cNvPr>
          <p:cNvSpPr txBox="1"/>
          <p:nvPr/>
        </p:nvSpPr>
        <p:spPr>
          <a:xfrm>
            <a:off x="3592530" y="5288063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깊은 수면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90B8AE-3163-436D-AFC3-177838AEF0A9}"/>
              </a:ext>
            </a:extLst>
          </p:cNvPr>
          <p:cNvSpPr txBox="1"/>
          <p:nvPr/>
        </p:nvSpPr>
        <p:spPr>
          <a:xfrm>
            <a:off x="4822228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29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711C07-85B6-4BDB-8425-EC733023AA30}"/>
              </a:ext>
            </a:extLst>
          </p:cNvPr>
          <p:cNvSpPr txBox="1"/>
          <p:nvPr/>
        </p:nvSpPr>
        <p:spPr>
          <a:xfrm>
            <a:off x="5832547" y="4888953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30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75D9F4-6A83-43C8-89CA-A7C8DFCBB553}"/>
              </a:ext>
            </a:extLst>
          </p:cNvPr>
          <p:cNvSpPr txBox="1"/>
          <p:nvPr/>
        </p:nvSpPr>
        <p:spPr>
          <a:xfrm>
            <a:off x="4822228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01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26743E0-D15B-44F6-AEA6-068FF0AAD383}"/>
              </a:ext>
            </a:extLst>
          </p:cNvPr>
          <p:cNvSpPr txBox="1"/>
          <p:nvPr/>
        </p:nvSpPr>
        <p:spPr>
          <a:xfrm>
            <a:off x="5832547" y="5277970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11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29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3C4-C9E4-4BD5-89CB-EBA99AA5F5CE}"/>
              </a:ext>
            </a:extLst>
          </p:cNvPr>
          <p:cNvSpPr txBox="1"/>
          <p:nvPr/>
        </p:nvSpPr>
        <p:spPr>
          <a:xfrm>
            <a:off x="4822228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13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BCF775D-1186-4B80-8471-97FF06E1359F}"/>
              </a:ext>
            </a:extLst>
          </p:cNvPr>
          <p:cNvSpPr txBox="1"/>
          <p:nvPr/>
        </p:nvSpPr>
        <p:spPr>
          <a:xfrm>
            <a:off x="5832547" y="3978267"/>
            <a:ext cx="8401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n-ea"/>
              </a:rPr>
              <a:t>14</a:t>
            </a:r>
            <a:r>
              <a:rPr lang="ko-KR" altLang="en-US" sz="700" dirty="0">
                <a:latin typeface="+mn-ea"/>
              </a:rPr>
              <a:t>시</a:t>
            </a:r>
            <a:r>
              <a:rPr lang="ko-KR" altLang="en-US" sz="700" b="1" dirty="0">
                <a:latin typeface="+mn-ea"/>
              </a:rPr>
              <a:t> </a:t>
            </a:r>
            <a:r>
              <a:rPr lang="en-US" altLang="ko-KR" sz="700" b="1" dirty="0">
                <a:latin typeface="+mn-ea"/>
              </a:rPr>
              <a:t>00</a:t>
            </a:r>
            <a:r>
              <a:rPr lang="ko-KR" altLang="en-US" sz="700" dirty="0">
                <a:latin typeface="+mn-ea"/>
              </a:rPr>
              <a:t>분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3592530" y="3962878"/>
            <a:ext cx="11333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기상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A5D1A60-FC94-44CF-8445-5C735639E1E2}"/>
              </a:ext>
            </a:extLst>
          </p:cNvPr>
          <p:cNvSpPr/>
          <p:nvPr/>
        </p:nvSpPr>
        <p:spPr>
          <a:xfrm>
            <a:off x="314315" y="3717889"/>
            <a:ext cx="2734337" cy="504817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28B4A7-CB0C-4BE6-A9CE-45C73B87190D}"/>
              </a:ext>
            </a:extLst>
          </p:cNvPr>
          <p:cNvSpPr txBox="1"/>
          <p:nvPr/>
        </p:nvSpPr>
        <p:spPr>
          <a:xfrm>
            <a:off x="571816" y="3870623"/>
            <a:ext cx="422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수면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E3199F0F-DEAC-4243-92FA-6263A01C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6" y="3895431"/>
            <a:ext cx="158400" cy="158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001539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10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001999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얕은 수면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173698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1673712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30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1725663" y="3765829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깊은 수면</a:t>
            </a: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F71B5EF-31AD-4946-9020-E7B64C68374D}"/>
              </a:ext>
            </a:extLst>
          </p:cNvPr>
          <p:cNvCxnSpPr>
            <a:cxnSpLocks/>
          </p:cNvCxnSpPr>
          <p:nvPr/>
        </p:nvCxnSpPr>
        <p:spPr>
          <a:xfrm>
            <a:off x="2421391" y="3838499"/>
            <a:ext cx="0" cy="27271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8F2F304-452F-44E6-BD8D-8DE2C3C9BC72}"/>
              </a:ext>
            </a:extLst>
          </p:cNvPr>
          <p:cNvSpPr txBox="1"/>
          <p:nvPr/>
        </p:nvSpPr>
        <p:spPr>
          <a:xfrm>
            <a:off x="2341471" y="3956458"/>
            <a:ext cx="785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r>
              <a:rPr lang="ko-KR" altLang="en-US" sz="800" b="1" dirty="0">
                <a:latin typeface="+mn-ea"/>
              </a:rPr>
              <a:t>시간 </a:t>
            </a:r>
            <a:r>
              <a:rPr lang="en-US" altLang="ko-KR" sz="800" b="1" dirty="0">
                <a:latin typeface="+mn-ea"/>
              </a:rPr>
              <a:t>10</a:t>
            </a:r>
            <a:r>
              <a:rPr lang="ko-KR" altLang="en-US" sz="800" b="1" dirty="0">
                <a:latin typeface="+mn-ea"/>
              </a:rPr>
              <a:t>분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926759-14B6-485E-A2BA-7D62C9A12419}"/>
              </a:ext>
            </a:extLst>
          </p:cNvPr>
          <p:cNvSpPr txBox="1"/>
          <p:nvPr/>
        </p:nvSpPr>
        <p:spPr>
          <a:xfrm>
            <a:off x="2366973" y="3760067"/>
            <a:ext cx="681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기상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93892CD-B86C-4126-AE7D-DBB7F564A759}"/>
              </a:ext>
            </a:extLst>
          </p:cNvPr>
          <p:cNvCxnSpPr>
            <a:cxnSpLocks/>
          </p:cNvCxnSpPr>
          <p:nvPr/>
        </p:nvCxnSpPr>
        <p:spPr>
          <a:xfrm>
            <a:off x="300068" y="2871713"/>
            <a:ext cx="65902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ED576DD-D87C-43D5-B6D6-7B42DEC0922B}"/>
              </a:ext>
            </a:extLst>
          </p:cNvPr>
          <p:cNvSpPr txBox="1"/>
          <p:nvPr/>
        </p:nvSpPr>
        <p:spPr>
          <a:xfrm>
            <a:off x="418611" y="2883864"/>
            <a:ext cx="5954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11:00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0BB7D9-71B4-40E4-992D-6EDDBE756B07}"/>
              </a:ext>
            </a:extLst>
          </p:cNvPr>
          <p:cNvSpPr txBox="1"/>
          <p:nvPr/>
        </p:nvSpPr>
        <p:spPr>
          <a:xfrm>
            <a:off x="232887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12:00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3452D2-5340-4766-8645-CBE8CA810979}"/>
              </a:ext>
            </a:extLst>
          </p:cNvPr>
          <p:cNvSpPr txBox="1"/>
          <p:nvPr/>
        </p:nvSpPr>
        <p:spPr>
          <a:xfrm>
            <a:off x="4287632" y="2883864"/>
            <a:ext cx="6439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13:00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1FAC7D-A7D7-4484-A6DC-924EEFF2EC17}"/>
              </a:ext>
            </a:extLst>
          </p:cNvPr>
          <p:cNvSpPr txBox="1"/>
          <p:nvPr/>
        </p:nvSpPr>
        <p:spPr>
          <a:xfrm>
            <a:off x="6246392" y="2883864"/>
            <a:ext cx="643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</a:rPr>
              <a:t>14:00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C7896E-5DEA-4B8F-BD2B-3EF562DD30F0}"/>
              </a:ext>
            </a:extLst>
          </p:cNvPr>
          <p:cNvSpPr/>
          <p:nvPr/>
        </p:nvSpPr>
        <p:spPr>
          <a:xfrm>
            <a:off x="5455920" y="2533313"/>
            <a:ext cx="1226355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DD35E0-9E49-462F-BB51-650847EE1707}"/>
              </a:ext>
            </a:extLst>
          </p:cNvPr>
          <p:cNvSpPr/>
          <p:nvPr/>
        </p:nvSpPr>
        <p:spPr>
          <a:xfrm>
            <a:off x="501460" y="2533313"/>
            <a:ext cx="286594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03D55D-AA04-4915-BD1B-1E29EAECCC9F}"/>
              </a:ext>
            </a:extLst>
          </p:cNvPr>
          <p:cNvSpPr/>
          <p:nvPr/>
        </p:nvSpPr>
        <p:spPr>
          <a:xfrm>
            <a:off x="4400959" y="2535116"/>
            <a:ext cx="1054961" cy="33659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196725-2DC0-46FE-A7ED-0E0B93BEA19E}"/>
              </a:ext>
            </a:extLst>
          </p:cNvPr>
          <p:cNvSpPr/>
          <p:nvPr/>
        </p:nvSpPr>
        <p:spPr>
          <a:xfrm>
            <a:off x="789156" y="2533313"/>
            <a:ext cx="633244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AAD7CE-D0A5-4F74-B511-5AE4AEE7C413}"/>
              </a:ext>
            </a:extLst>
          </p:cNvPr>
          <p:cNvSpPr/>
          <p:nvPr/>
        </p:nvSpPr>
        <p:spPr>
          <a:xfrm>
            <a:off x="1422400" y="2533313"/>
            <a:ext cx="2970008" cy="33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설정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1928530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개인정보 수정 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9298" y="2336755"/>
            <a:ext cx="7159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6942144" y="1928530"/>
            <a:ext cx="217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2B7EB2-DC1C-4008-A8B1-2CB6A98A9A57}"/>
              </a:ext>
            </a:extLst>
          </p:cNvPr>
          <p:cNvSpPr txBox="1"/>
          <p:nvPr/>
        </p:nvSpPr>
        <p:spPr>
          <a:xfrm>
            <a:off x="184913" y="2502789"/>
            <a:ext cx="11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PUSH </a:t>
            </a:r>
            <a:r>
              <a:rPr lang="ko-KR" altLang="en-US" sz="1000" dirty="0">
                <a:latin typeface="+mn-ea"/>
              </a:rPr>
              <a:t>알림</a:t>
            </a:r>
          </a:p>
        </p:txBody>
      </p:sp>
      <p:cxnSp>
        <p:nvCxnSpPr>
          <p:cNvPr id="66" name="직선 연결선 65"/>
          <p:cNvCxnSpPr/>
          <p:nvPr/>
        </p:nvCxnSpPr>
        <p:spPr>
          <a:xfrm>
            <a:off x="129298" y="2911014"/>
            <a:ext cx="7207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6521455" y="2569827"/>
            <a:ext cx="503920" cy="179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700255" y="2569827"/>
            <a:ext cx="325120" cy="17918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+mn-ea"/>
              </a:rPr>
              <a:t>ON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2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 </a:t>
            </a:r>
            <a:r>
              <a:rPr lang="ko-KR" altLang="en-US" sz="1000" b="1" dirty="0">
                <a:latin typeface="+mn-ea"/>
              </a:rPr>
              <a:t>개인정보 수정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CA16BF9B-E80D-4BDB-848F-DD2E49B6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4" y="1495695"/>
            <a:ext cx="192270" cy="192270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43911A2-F828-4C24-8EEF-B0B8B4B1D58E}"/>
              </a:ext>
            </a:extLst>
          </p:cNvPr>
          <p:cNvSpPr/>
          <p:nvPr/>
        </p:nvSpPr>
        <p:spPr>
          <a:xfrm>
            <a:off x="6959869" y="1559077"/>
            <a:ext cx="65506" cy="655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6086DEF-DF61-4E1D-8FEB-353D44FD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1496430"/>
            <a:ext cx="190800" cy="190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7" y="1491652"/>
            <a:ext cx="200356" cy="200356"/>
          </a:xfrm>
          <a:prstGeom prst="rect">
            <a:avLst/>
          </a:prstGeom>
        </p:spPr>
      </p:pic>
      <p:sp>
        <p:nvSpPr>
          <p:cNvPr id="40" name="사각형: 둥근 모서리 6">
            <a:extLst>
              <a:ext uri="{FF2B5EF4-FFF2-40B4-BE49-F238E27FC236}">
                <a16:creationId xmlns:a16="http://schemas.microsoft.com/office/drawing/2014/main" id="{169200B0-46E0-468A-9D67-8FCC7A136F68}"/>
              </a:ext>
            </a:extLst>
          </p:cNvPr>
          <p:cNvSpPr/>
          <p:nvPr/>
        </p:nvSpPr>
        <p:spPr>
          <a:xfrm>
            <a:off x="2479311" y="5399278"/>
            <a:ext cx="2743201" cy="3418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수정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7" y="230549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ABCD123</a:t>
            </a:r>
            <a:endParaRPr lang="ko-KR" altLang="en-US" sz="7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03887" y="2913722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홍길동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82926" y="2945968"/>
            <a:ext cx="984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950626</a:t>
            </a:r>
            <a:endParaRPr lang="ko-KR" altLang="en-US" sz="70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103164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아이디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2716047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성명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80514" y="3384593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휴대폰 번호</a:t>
            </a:r>
          </a:p>
        </p:txBody>
      </p:sp>
      <p:cxnSp>
        <p:nvCxnSpPr>
          <p:cNvPr id="85" name="직선 연결선 84"/>
          <p:cNvCxnSpPr/>
          <p:nvPr/>
        </p:nvCxnSpPr>
        <p:spPr>
          <a:xfrm>
            <a:off x="1226234" y="3848528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26234" y="361618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010-1234-5678</a:t>
            </a:r>
            <a:endParaRPr lang="ko-KR" altLang="en-US" sz="7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2695989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생년월일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14473" y="4144948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160193" y="4556273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60193" y="4339471"/>
            <a:ext cx="1497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</a:rPr>
              <a:t>서울특별시 강남구 영동대로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4323669"/>
            <a:ext cx="150643" cy="15064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059554" y="3413452"/>
            <a:ext cx="116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보호자 연락처</a:t>
            </a:r>
          </a:p>
        </p:txBody>
      </p:sp>
      <p:cxnSp>
        <p:nvCxnSpPr>
          <p:cNvPr id="94" name="직선 연결선 93"/>
          <p:cNvCxnSpPr/>
          <p:nvPr/>
        </p:nvCxnSpPr>
        <p:spPr>
          <a:xfrm>
            <a:off x="4105274" y="3877387"/>
            <a:ext cx="241231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4105274" y="3645041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010-5678-1234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1140488" y="4853704"/>
            <a:ext cx="249740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140488" y="4636902"/>
            <a:ext cx="1162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</a:rPr>
              <a:t>123-12</a:t>
            </a:r>
            <a:endParaRPr lang="ko-KR" altLang="en-US" sz="700" dirty="0">
              <a:latin typeface="+mn-ea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5886399" y="290895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남</a:t>
            </a:r>
          </a:p>
        </p:txBody>
      </p:sp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F73C39DF-40FC-4C1A-AB37-4E8BE58FA517}"/>
              </a:ext>
            </a:extLst>
          </p:cNvPr>
          <p:cNvSpPr/>
          <p:nvPr/>
        </p:nvSpPr>
        <p:spPr>
          <a:xfrm>
            <a:off x="6195009" y="2908959"/>
            <a:ext cx="256539" cy="215443"/>
          </a:xfrm>
          <a:prstGeom prst="roundRect">
            <a:avLst>
              <a:gd name="adj" fmla="val 48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여</a:t>
            </a:r>
          </a:p>
        </p:txBody>
      </p:sp>
    </p:spTree>
    <p:extLst>
      <p:ext uri="{BB962C8B-B14F-4D97-AF65-F5344CB8AC3E}">
        <p14:creationId xmlns:p14="http://schemas.microsoft.com/office/powerpoint/2010/main" val="2926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5DEB81-E5DC-4BE5-BBB8-EC9C1F2346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534A5-CE04-4ACA-8BBB-5BACA6A6ED60}"/>
              </a:ext>
            </a:extLst>
          </p:cNvPr>
          <p:cNvSpPr txBox="1"/>
          <p:nvPr/>
        </p:nvSpPr>
        <p:spPr>
          <a:xfrm>
            <a:off x="145143" y="1488436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알림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99327B-0A13-4E30-B8F8-741C8C8CEE4E}"/>
              </a:ext>
            </a:extLst>
          </p:cNvPr>
          <p:cNvCxnSpPr>
            <a:cxnSpLocks/>
          </p:cNvCxnSpPr>
          <p:nvPr/>
        </p:nvCxnSpPr>
        <p:spPr>
          <a:xfrm>
            <a:off x="145143" y="1757783"/>
            <a:ext cx="7191322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표 236">
            <a:extLst>
              <a:ext uri="{FF2B5EF4-FFF2-40B4-BE49-F238E27FC236}">
                <a16:creationId xmlns:a16="http://schemas.microsoft.com/office/drawing/2014/main" id="{4990AA4E-3AF6-47B2-8EB8-63601FCE9E5E}"/>
              </a:ext>
            </a:extLst>
          </p:cNvPr>
          <p:cNvGraphicFramePr>
            <a:graphicFrameLocks noGrp="1"/>
          </p:cNvGraphicFramePr>
          <p:nvPr/>
        </p:nvGraphicFramePr>
        <p:xfrm>
          <a:off x="9815736" y="536651"/>
          <a:ext cx="2376264" cy="39311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앱과 동일하게 적용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336755"/>
            <a:ext cx="6633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격리 장소를 이탈하였습니다</a:t>
            </a:r>
            <a:r>
              <a:rPr lang="en-US" altLang="ko-KR" sz="800" b="1" dirty="0"/>
              <a:t>. </a:t>
            </a:r>
            <a:r>
              <a:rPr lang="ko-KR" altLang="en-US" sz="800" b="1" dirty="0"/>
              <a:t>격리장소에서 벗어났는지 확인해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75018" y="2827175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581857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91530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기기 연동을 확인해 주세요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175018" y="3371867"/>
            <a:ext cx="71233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3126548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2021.10.30</a:t>
            </a:r>
            <a:endParaRPr lang="ko-KR" altLang="en-US" sz="8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1832382"/>
            <a:ext cx="2755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자가 격리 기간이  종료되었습니다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175018" y="2252608"/>
            <a:ext cx="71614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A0413-6BF9-4C43-8D19-8701D6172A0B}"/>
              </a:ext>
            </a:extLst>
          </p:cNvPr>
          <p:cNvSpPr txBox="1"/>
          <p:nvPr/>
        </p:nvSpPr>
        <p:spPr>
          <a:xfrm>
            <a:off x="129298" y="2007290"/>
            <a:ext cx="23091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</a:rPr>
              <a:t>2021.11.01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2DD22-81BB-41ED-89C1-11EA8D84EBAD}"/>
              </a:ext>
            </a:extLst>
          </p:cNvPr>
          <p:cNvSpPr txBox="1"/>
          <p:nvPr/>
        </p:nvSpPr>
        <p:spPr>
          <a:xfrm>
            <a:off x="6218075" y="1493415"/>
            <a:ext cx="1080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latin typeface="+mn-ea"/>
              </a:rPr>
              <a:t>X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4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7">
            <a:extLst>
              <a:ext uri="{FF2B5EF4-FFF2-40B4-BE49-F238E27FC236}">
                <a16:creationId xmlns:a16="http://schemas.microsoft.com/office/drawing/2014/main" id="{FBE84BE0-5F42-42C3-B9E7-515DB83C9961}"/>
              </a:ext>
            </a:extLst>
          </p:cNvPr>
          <p:cNvSpPr/>
          <p:nvPr/>
        </p:nvSpPr>
        <p:spPr>
          <a:xfrm>
            <a:off x="598852" y="907134"/>
            <a:ext cx="10767648" cy="4020466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1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웨어러블 건강관리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Research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39725"/>
          <a:stretch/>
        </p:blipFill>
        <p:spPr>
          <a:xfrm>
            <a:off x="1207225" y="1491907"/>
            <a:ext cx="1439372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8" y="1491907"/>
            <a:ext cx="1382517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968D1-177D-488B-898C-C7CAE25E188E}"/>
              </a:ext>
            </a:extLst>
          </p:cNvPr>
          <p:cNvSpPr txBox="1"/>
          <p:nvPr/>
        </p:nvSpPr>
        <p:spPr>
          <a:xfrm>
            <a:off x="2311398" y="1005840"/>
            <a:ext cx="143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글로리핏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체크핏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27E66-4133-41D1-84A0-7FBA65144114}"/>
              </a:ext>
            </a:extLst>
          </p:cNvPr>
          <p:cNvSpPr txBox="1"/>
          <p:nvPr/>
        </p:nvSpPr>
        <p:spPr>
          <a:xfrm>
            <a:off x="7751894" y="1005840"/>
            <a:ext cx="1189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애플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건강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5A3074-9B2D-4A74-BBF9-980D6AA8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64"/>
          <a:stretch/>
        </p:blipFill>
        <p:spPr>
          <a:xfrm>
            <a:off x="3646576" y="1491907"/>
            <a:ext cx="1382400" cy="2813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FC28A-A3C4-4EFC-9D9F-4BFC21535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4"/>
          <a:stretch/>
        </p:blipFill>
        <p:spPr>
          <a:xfrm>
            <a:off x="6464300" y="1491907"/>
            <a:ext cx="1382400" cy="28133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3707F4-E34C-438D-A6F9-A2E7C893DA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74"/>
          <a:stretch/>
        </p:blipFill>
        <p:spPr>
          <a:xfrm>
            <a:off x="7559427" y="1491909"/>
            <a:ext cx="1382400" cy="28133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5F8223-1968-45FA-AEE4-E63A737D42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63"/>
          <a:stretch/>
        </p:blipFill>
        <p:spPr>
          <a:xfrm>
            <a:off x="8807708" y="1491908"/>
            <a:ext cx="1342311" cy="2813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5FD136-79AB-4DE1-8539-49DEFA2DD1E5}"/>
              </a:ext>
            </a:extLst>
          </p:cNvPr>
          <p:cNvSpPr txBox="1"/>
          <p:nvPr/>
        </p:nvSpPr>
        <p:spPr>
          <a:xfrm>
            <a:off x="1092957" y="5366091"/>
            <a:ext cx="1044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웨어러블 디바이스를 통해 수집된 데이터를 </a:t>
            </a:r>
            <a:r>
              <a:rPr lang="ko-KR" altLang="en-US" sz="1600" b="1" dirty="0">
                <a:latin typeface="+mn-ea"/>
              </a:rPr>
              <a:t>그래프를 활용하여 </a:t>
            </a:r>
            <a:r>
              <a:rPr lang="en-US" altLang="ko-KR" sz="1600" b="1" dirty="0">
                <a:latin typeface="+mn-ea"/>
              </a:rPr>
              <a:t>Data </a:t>
            </a:r>
            <a:r>
              <a:rPr lang="ko-KR" altLang="en-US" sz="1600" b="1" dirty="0">
                <a:latin typeface="+mn-ea"/>
              </a:rPr>
              <a:t>변화를 쉽게 파악할 </a:t>
            </a:r>
            <a:r>
              <a:rPr lang="ko-KR" altLang="en-US" sz="1600" dirty="0">
                <a:latin typeface="+mn-ea"/>
              </a:rPr>
              <a:t>수 있도록 함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9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39433" y="751504"/>
            <a:ext cx="9074552" cy="66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1680007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자가격리</a:t>
            </a:r>
            <a:r>
              <a:rPr lang="en-US" altLang="ko-KR" sz="1200" b="1" dirty="0">
                <a:latin typeface="+mn-ea"/>
              </a:rPr>
              <a:t>APP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격리 대상자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UX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방향성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616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자가진단 일정을 놓치지 않도록  기록 제출 여부를 </a:t>
            </a:r>
            <a:r>
              <a:rPr lang="ko-KR" altLang="en-US" sz="1200" b="1" dirty="0">
                <a:latin typeface="+mn-ea"/>
              </a:rPr>
              <a:t>명확하게 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dirty="0">
                <a:latin typeface="+mn-ea"/>
              </a:rPr>
              <a:t>보여지도록 함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스스로 건강관리를 할 수 있는 </a:t>
            </a:r>
            <a:r>
              <a:rPr lang="ko-KR" altLang="en-US" sz="1200" b="1" dirty="0">
                <a:latin typeface="+mn-ea"/>
              </a:rPr>
              <a:t>다양한 콘텐츠 제공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불안을 야기 시키는 </a:t>
            </a:r>
            <a:r>
              <a:rPr lang="ko-KR" altLang="en-US" sz="1200" b="1" dirty="0">
                <a:latin typeface="+mn-ea"/>
              </a:rPr>
              <a:t>어두운 분위기는 지양</a:t>
            </a:r>
            <a:r>
              <a:rPr lang="ko-KR" altLang="en-US" sz="1200" dirty="0">
                <a:latin typeface="+mn-ea"/>
              </a:rPr>
              <a:t>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3462" y="4872537"/>
            <a:ext cx="4665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b="1" dirty="0">
                <a:latin typeface="+mn-ea"/>
              </a:rPr>
              <a:t>상태를 즉시 확인</a:t>
            </a:r>
            <a:r>
              <a:rPr lang="ko-KR" altLang="en-US" sz="1200" dirty="0">
                <a:latin typeface="+mn-ea"/>
              </a:rPr>
              <a:t>할 수 있도록 함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기록 접근 단계를 최소화 </a:t>
            </a:r>
            <a:r>
              <a:rPr lang="ko-KR" altLang="en-US" sz="1200" dirty="0">
                <a:latin typeface="+mn-ea"/>
              </a:rPr>
              <a:t>하여 접근성을 형상 시킴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+mn-ea"/>
              </a:rPr>
              <a:t>간결하고 명확한 시각화 표현으로 </a:t>
            </a:r>
            <a:r>
              <a:rPr lang="ko-KR" altLang="en-US" sz="1200" dirty="0">
                <a:latin typeface="+mn-ea"/>
              </a:rPr>
              <a:t>수치화된 자료를 쉽게 확인 할 수 있도록 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5307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스스로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 하는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체계화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1092924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다양한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정보 제공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09896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친숙한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19" name="이등변 삼각형 18"/>
          <p:cNvSpPr/>
          <p:nvPr/>
        </p:nvSpPr>
        <p:spPr>
          <a:xfrm>
            <a:off x="7803688" y="2269034"/>
            <a:ext cx="2030600" cy="17505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200" b="1" dirty="0">
                <a:latin typeface="+mn-ea"/>
              </a:rPr>
              <a:t>생활 치료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APP</a:t>
            </a:r>
          </a:p>
          <a:p>
            <a:pPr algn="ctr"/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확진자 </a:t>
            </a:r>
            <a:r>
              <a:rPr lang="en-US" altLang="ko-KR" sz="800" b="1" dirty="0">
                <a:latin typeface="+mn-ea"/>
              </a:rPr>
              <a:t>&amp;</a:t>
            </a:r>
            <a:br>
              <a:rPr lang="en-US" altLang="ko-KR" sz="800" b="1" dirty="0">
                <a:latin typeface="+mn-ea"/>
              </a:rPr>
            </a:br>
            <a:r>
              <a:rPr lang="ko-KR" altLang="en-US" sz="800" b="1" dirty="0">
                <a:latin typeface="+mn-ea"/>
              </a:rPr>
              <a:t>보호 관리인</a:t>
            </a:r>
            <a:r>
              <a:rPr lang="en-US" altLang="ko-KR" sz="800" b="1" dirty="0">
                <a:latin typeface="+mn-ea"/>
              </a:rPr>
              <a:t>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88988" y="1661119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빠르게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기록 확인</a:t>
            </a:r>
          </a:p>
        </p:txBody>
      </p:sp>
      <p:sp>
        <p:nvSpPr>
          <p:cNvPr id="21" name="타원 20"/>
          <p:cNvSpPr/>
          <p:nvPr/>
        </p:nvSpPr>
        <p:spPr>
          <a:xfrm>
            <a:off x="7216605" y="3389754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최소화된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33577" y="3267572"/>
            <a:ext cx="1260000" cy="1260000"/>
          </a:xfrm>
          <a:prstGeom prst="ellipse">
            <a:avLst/>
          </a:prstGeom>
          <a:solidFill>
            <a:schemeClr val="bg1"/>
          </a:solidFill>
          <a:ln w="63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간결하고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명확한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UI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616" y="922009"/>
            <a:ext cx="10444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자가격리</a:t>
            </a:r>
            <a:r>
              <a:rPr lang="en-US" altLang="ko-KR" sz="1400" dirty="0">
                <a:latin typeface="+mn-ea"/>
              </a:rPr>
              <a:t> / </a:t>
            </a:r>
            <a:r>
              <a:rPr lang="ko-KR" altLang="en-US" sz="1400" dirty="0">
                <a:latin typeface="+mn-ea"/>
              </a:rPr>
              <a:t>생활치료 대상자 모두 필요한 정보를 쉽게 접근하고 확인할 수 있도록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640107" y="1229786"/>
            <a:ext cx="33100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4" y="159389"/>
            <a:ext cx="342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IA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0771" y="1648049"/>
            <a:ext cx="10944592" cy="2559397"/>
            <a:chOff x="484570" y="1396313"/>
            <a:chExt cx="10944592" cy="2559397"/>
          </a:xfrm>
        </p:grpSpPr>
        <p:sp>
          <p:nvSpPr>
            <p:cNvPr id="2" name="직사각형 1"/>
            <p:cNvSpPr/>
            <p:nvPr/>
          </p:nvSpPr>
          <p:spPr>
            <a:xfrm>
              <a:off x="5263908" y="1396313"/>
              <a:ext cx="1525512" cy="30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자가 격리</a:t>
              </a:r>
              <a:r>
                <a:rPr lang="en-US" altLang="ko-KR" sz="900" b="1" dirty="0"/>
                <a:t>/</a:t>
              </a:r>
              <a:r>
                <a:rPr lang="ko-KR" altLang="en-US" sz="900" b="1" dirty="0"/>
                <a:t>생활치료 </a:t>
              </a:r>
              <a:r>
                <a:rPr lang="en-US" altLang="ko-KR" sz="900" b="1" dirty="0"/>
                <a:t>APP</a:t>
              </a:r>
              <a:endParaRPr lang="ko-KR" altLang="en-US" sz="900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4304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체온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70042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심박수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02578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걸음수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903650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457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cxnSp>
          <p:nvCxnSpPr>
            <p:cNvPr id="7" name="직선 연결선 6"/>
            <p:cNvCxnSpPr>
              <a:stCxn id="2" idx="2"/>
            </p:cNvCxnSpPr>
            <p:nvPr/>
          </p:nvCxnSpPr>
          <p:spPr>
            <a:xfrm>
              <a:off x="6026664" y="1696735"/>
              <a:ext cx="0" cy="1260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18" idx="0"/>
              <a:endCxn id="38" idx="0"/>
            </p:cNvCxnSpPr>
            <p:nvPr/>
          </p:nvCxnSpPr>
          <p:spPr>
            <a:xfrm rot="5400000" flipH="1" flipV="1">
              <a:off x="5971733" y="-1532101"/>
              <a:ext cx="12700" cy="9389346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24" idx="0"/>
              <a:endCxn id="25" idx="0"/>
            </p:cNvCxnSpPr>
            <p:nvPr/>
          </p:nvCxnSpPr>
          <p:spPr>
            <a:xfrm rot="5400000" flipH="1" flipV="1">
              <a:off x="6910667" y="1284703"/>
              <a:ext cx="12700" cy="3755738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263908" y="2284330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메인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026149" y="2023353"/>
              <a:ext cx="1133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59413" y="1907937"/>
              <a:ext cx="35069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디바이스 연결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764A93-0154-446A-9A15-4D09E7BD928A}"/>
                </a:ext>
              </a:extLst>
            </p:cNvPr>
            <p:cNvSpPr/>
            <p:nvPr/>
          </p:nvSpPr>
          <p:spPr>
            <a:xfrm>
              <a:off x="2392173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혈압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1E1DEFE-C88F-4323-A38F-61DAF04290BC}"/>
                </a:ext>
              </a:extLst>
            </p:cNvPr>
            <p:cNvSpPr/>
            <p:nvPr/>
          </p:nvSpPr>
          <p:spPr>
            <a:xfrm>
              <a:off x="6147911" y="3162572"/>
              <a:ext cx="1525512" cy="3004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산소포화도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335A45-3189-4044-AB61-3A96DC013A81}"/>
                </a:ext>
              </a:extLst>
            </p:cNvPr>
            <p:cNvSpPr/>
            <p:nvPr/>
          </p:nvSpPr>
          <p:spPr>
            <a:xfrm>
              <a:off x="2392173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BC8F0F8-3BFF-4A8F-8A87-D63BC0BBD4A8}"/>
                </a:ext>
              </a:extLst>
            </p:cNvPr>
            <p:cNvSpPr/>
            <p:nvPr/>
          </p:nvSpPr>
          <p:spPr>
            <a:xfrm>
              <a:off x="4270042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1973D-33A5-4634-877A-3F873E302FA8}"/>
                </a:ext>
              </a:extLst>
            </p:cNvPr>
            <p:cNvSpPr/>
            <p:nvPr/>
          </p:nvSpPr>
          <p:spPr>
            <a:xfrm>
              <a:off x="6147911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6FCE97-CF45-474D-9B2A-D722385A29AC}"/>
                </a:ext>
              </a:extLst>
            </p:cNvPr>
            <p:cNvSpPr/>
            <p:nvPr/>
          </p:nvSpPr>
          <p:spPr>
            <a:xfrm>
              <a:off x="802578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E5A6B-C49E-454D-848D-0E17C5D2F046}"/>
                </a:ext>
              </a:extLst>
            </p:cNvPr>
            <p:cNvSpPr/>
            <p:nvPr/>
          </p:nvSpPr>
          <p:spPr>
            <a:xfrm>
              <a:off x="9903650" y="3655288"/>
              <a:ext cx="1525512" cy="300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2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145143" y="893076"/>
            <a:ext cx="1696720" cy="3002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자가 격리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생활 치료 </a:t>
            </a:r>
            <a:r>
              <a:rPr lang="en-US" altLang="ko-KR" sz="1000" dirty="0">
                <a:solidFill>
                  <a:schemeClr val="tx1"/>
                </a:solidFill>
              </a:rPr>
              <a:t>APP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46410" y="1609818"/>
            <a:ext cx="1579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CASE1. </a:t>
            </a:r>
            <a:r>
              <a:rPr lang="ko-KR" altLang="en-US" sz="1000" dirty="0">
                <a:latin typeface="+mn-ea"/>
              </a:rPr>
              <a:t>자가격리 대상자</a:t>
            </a:r>
          </a:p>
        </p:txBody>
      </p:sp>
      <p:sp>
        <p:nvSpPr>
          <p:cNvPr id="95" name="Google Shape;505;p18"/>
          <p:cNvSpPr/>
          <p:nvPr/>
        </p:nvSpPr>
        <p:spPr>
          <a:xfrm>
            <a:off x="3702816" y="1808705"/>
            <a:ext cx="1421887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아이디 /비밀번호입력  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6" name="Google Shape;508;p18"/>
          <p:cNvSpPr/>
          <p:nvPr/>
        </p:nvSpPr>
        <p:spPr>
          <a:xfrm>
            <a:off x="6825847" y="3935297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Admin</a:t>
            </a: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에</a:t>
            </a:r>
            <a:endParaRPr lang="en-US"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동일 대상자 존재</a:t>
            </a:r>
            <a:r>
              <a:rPr lang="en-US" alt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7" name="Google Shape;520;p18"/>
          <p:cNvSpPr/>
          <p:nvPr/>
        </p:nvSpPr>
        <p:spPr>
          <a:xfrm>
            <a:off x="10635960" y="1799693"/>
            <a:ext cx="1080554" cy="378025"/>
          </a:xfrm>
          <a:prstGeom prst="rect">
            <a:avLst/>
          </a:prstGeom>
          <a:solidFill>
            <a:srgbClr val="C9E4FF"/>
          </a:solidFill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메인</a:t>
            </a:r>
            <a:endParaRPr lang="en-US" altLang="ko-KR"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8" name="Google Shape;508;p18"/>
          <p:cNvSpPr/>
          <p:nvPr/>
        </p:nvSpPr>
        <p:spPr>
          <a:xfrm>
            <a:off x="6802085" y="1629868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가입 정보 </a:t>
            </a:r>
            <a:endParaRPr lang="en-US" altLang="ko-KR"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유뮤</a:t>
            </a:r>
            <a:r>
              <a:rPr lang="en-US" alt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12657" y="3986476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CASE2. </a:t>
            </a:r>
            <a:r>
              <a:rPr lang="ko-KR" altLang="en-US" sz="1000" dirty="0">
                <a:latin typeface="+mn-ea"/>
              </a:rPr>
              <a:t>자가 치료 대상자</a:t>
            </a:r>
          </a:p>
        </p:txBody>
      </p:sp>
      <p:sp>
        <p:nvSpPr>
          <p:cNvPr id="101" name="Google Shape;523;p18"/>
          <p:cNvSpPr/>
          <p:nvPr/>
        </p:nvSpPr>
        <p:spPr>
          <a:xfrm>
            <a:off x="8929227" y="1808705"/>
            <a:ext cx="1080554" cy="360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기기 연동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05" name="Google Shape;502;p18"/>
          <p:cNvCxnSpPr>
            <a:endCxn id="98" idx="1"/>
          </p:cNvCxnSpPr>
          <p:nvPr/>
        </p:nvCxnSpPr>
        <p:spPr>
          <a:xfrm>
            <a:off x="5124703" y="1988705"/>
            <a:ext cx="167738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502;p18"/>
          <p:cNvCxnSpPr/>
          <p:nvPr/>
        </p:nvCxnSpPr>
        <p:spPr>
          <a:xfrm flipV="1">
            <a:off x="8056922" y="1988705"/>
            <a:ext cx="872305" cy="1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502;p18"/>
          <p:cNvCxnSpPr>
            <a:stCxn id="101" idx="3"/>
          </p:cNvCxnSpPr>
          <p:nvPr/>
        </p:nvCxnSpPr>
        <p:spPr>
          <a:xfrm>
            <a:off x="10009781" y="1988705"/>
            <a:ext cx="62617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" name="Google Shape;511;p18"/>
          <p:cNvSpPr txBox="1"/>
          <p:nvPr/>
        </p:nvSpPr>
        <p:spPr>
          <a:xfrm>
            <a:off x="8394472" y="1692824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118" name="꺾인 연결선 117"/>
          <p:cNvCxnSpPr>
            <a:stCxn id="95" idx="3"/>
            <a:endCxn id="96" idx="1"/>
          </p:cNvCxnSpPr>
          <p:nvPr/>
        </p:nvCxnSpPr>
        <p:spPr>
          <a:xfrm>
            <a:off x="5124703" y="1988705"/>
            <a:ext cx="1701144" cy="2305430"/>
          </a:xfrm>
          <a:prstGeom prst="bentConnector3">
            <a:avLst>
              <a:gd name="adj1" fmla="val 78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96" idx="3"/>
            <a:endCxn id="101" idx="2"/>
          </p:cNvCxnSpPr>
          <p:nvPr/>
        </p:nvCxnSpPr>
        <p:spPr>
          <a:xfrm flipV="1">
            <a:off x="8080684" y="2168705"/>
            <a:ext cx="1388820" cy="2125430"/>
          </a:xfrm>
          <a:prstGeom prst="bentConnector2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" name="Google Shape;511;p18"/>
          <p:cNvSpPr txBox="1"/>
          <p:nvPr/>
        </p:nvSpPr>
        <p:spPr>
          <a:xfrm>
            <a:off x="8394472" y="3991205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30" name="Google Shape;531;p18"/>
          <p:cNvSpPr/>
          <p:nvPr/>
        </p:nvSpPr>
        <p:spPr>
          <a:xfrm>
            <a:off x="6706678" y="2779046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31" name="Google Shape;506;p18"/>
          <p:cNvCxnSpPr>
            <a:stCxn id="98" idx="2"/>
            <a:endCxn id="130" idx="0"/>
          </p:cNvCxnSpPr>
          <p:nvPr/>
        </p:nvCxnSpPr>
        <p:spPr>
          <a:xfrm flipH="1">
            <a:off x="7429503" y="2347543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" name="Google Shape;514;p18"/>
          <p:cNvSpPr txBox="1"/>
          <p:nvPr/>
        </p:nvSpPr>
        <p:spPr>
          <a:xfrm>
            <a:off x="7413142" y="2350156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0" name="Google Shape;531;p18"/>
          <p:cNvSpPr/>
          <p:nvPr/>
        </p:nvSpPr>
        <p:spPr>
          <a:xfrm>
            <a:off x="6782421" y="5093213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없음 </a:t>
            </a:r>
            <a:r>
              <a:rPr lang="en-US" altLang="ko-KR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endParaRPr dirty="0"/>
          </a:p>
        </p:txBody>
      </p:sp>
      <p:cxnSp>
        <p:nvCxnSpPr>
          <p:cNvPr id="141" name="Google Shape;506;p18"/>
          <p:cNvCxnSpPr>
            <a:endCxn id="140" idx="0"/>
          </p:cNvCxnSpPr>
          <p:nvPr/>
        </p:nvCxnSpPr>
        <p:spPr>
          <a:xfrm flipH="1">
            <a:off x="7505246" y="4661710"/>
            <a:ext cx="1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" name="Google Shape;514;p18"/>
          <p:cNvSpPr txBox="1"/>
          <p:nvPr/>
        </p:nvSpPr>
        <p:spPr>
          <a:xfrm>
            <a:off x="7488885" y="4664323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546707" y="3993591"/>
            <a:ext cx="1731690" cy="25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대상자 맵핑</a:t>
            </a:r>
          </a:p>
        </p:txBody>
      </p:sp>
      <p:cxnSp>
        <p:nvCxnSpPr>
          <p:cNvPr id="144" name="Google Shape;502;p18"/>
          <p:cNvCxnSpPr>
            <a:stCxn id="90" idx="2"/>
            <a:endCxn id="32" idx="0"/>
          </p:cNvCxnSpPr>
          <p:nvPr/>
        </p:nvCxnSpPr>
        <p:spPr>
          <a:xfrm flipH="1">
            <a:off x="983076" y="1193361"/>
            <a:ext cx="10427" cy="5952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505;p18"/>
          <p:cNvSpPr/>
          <p:nvPr/>
        </p:nvSpPr>
        <p:spPr>
          <a:xfrm>
            <a:off x="272132" y="1788656"/>
            <a:ext cx="1421887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주민등록번호 입력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33" name="Google Shape;508;p18"/>
          <p:cNvSpPr/>
          <p:nvPr/>
        </p:nvSpPr>
        <p:spPr>
          <a:xfrm>
            <a:off x="2008841" y="1609818"/>
            <a:ext cx="1254837" cy="717675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7975" rIns="0" bIns="47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격리 </a:t>
            </a:r>
            <a:endParaRPr lang="en-US" altLang="ko-KR"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대상자</a:t>
            </a:r>
            <a:r>
              <a:rPr lang="en-US" altLang="ko-KR" sz="1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?</a:t>
            </a:r>
            <a:endParaRPr sz="1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34" name="Google Shape;502;p18"/>
          <p:cNvCxnSpPr>
            <a:stCxn id="33" idx="3"/>
            <a:endCxn id="95" idx="1"/>
          </p:cNvCxnSpPr>
          <p:nvPr/>
        </p:nvCxnSpPr>
        <p:spPr>
          <a:xfrm>
            <a:off x="3263678" y="1968656"/>
            <a:ext cx="439138" cy="20049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511;p18"/>
          <p:cNvSpPr txBox="1"/>
          <p:nvPr/>
        </p:nvSpPr>
        <p:spPr>
          <a:xfrm>
            <a:off x="3319997" y="1624160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Y</a:t>
            </a:r>
            <a:endParaRPr sz="1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sp>
        <p:nvSpPr>
          <p:cNvPr id="36" name="Google Shape;531;p18"/>
          <p:cNvSpPr/>
          <p:nvPr/>
        </p:nvSpPr>
        <p:spPr>
          <a:xfrm>
            <a:off x="1922163" y="2801861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불가 </a:t>
            </a:r>
            <a:r>
              <a:rPr lang="en-US" altLang="ko-KR" sz="900" dirty="0">
                <a:solidFill>
                  <a:srgbClr val="E36C09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</a:t>
            </a:r>
            <a:endParaRPr dirty="0"/>
          </a:p>
        </p:txBody>
      </p:sp>
      <p:cxnSp>
        <p:nvCxnSpPr>
          <p:cNvPr id="37" name="Google Shape;506;p18"/>
          <p:cNvCxnSpPr>
            <a:endCxn id="36" idx="0"/>
          </p:cNvCxnSpPr>
          <p:nvPr/>
        </p:nvCxnSpPr>
        <p:spPr>
          <a:xfrm flipH="1">
            <a:off x="2644988" y="2370358"/>
            <a:ext cx="2" cy="431503"/>
          </a:xfrm>
          <a:prstGeom prst="straightConnector1">
            <a:avLst/>
          </a:prstGeom>
          <a:noFill/>
          <a:ln w="9525" cap="flat" cmpd="sng">
            <a:solidFill>
              <a:srgbClr val="FF3B3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" name="Google Shape;514;p18"/>
          <p:cNvSpPr txBox="1"/>
          <p:nvPr/>
        </p:nvSpPr>
        <p:spPr>
          <a:xfrm>
            <a:off x="2628627" y="2372971"/>
            <a:ext cx="297384" cy="26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175" tIns="52575" rIns="105175" bIns="52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FF69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ebuchet MS"/>
                <a:sym typeface="Trebuchet MS"/>
              </a:rPr>
              <a:t>N</a:t>
            </a:r>
            <a:endParaRPr sz="1000" b="1" dirty="0">
              <a:solidFill>
                <a:srgbClr val="FF696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rebuchet MS"/>
              <a:sym typeface="Trebuchet MS"/>
            </a:endParaRPr>
          </a:p>
        </p:txBody>
      </p:sp>
      <p:cxnSp>
        <p:nvCxnSpPr>
          <p:cNvPr id="41" name="Google Shape;502;p18"/>
          <p:cNvCxnSpPr>
            <a:stCxn id="32" idx="3"/>
            <a:endCxn id="33" idx="1"/>
          </p:cNvCxnSpPr>
          <p:nvPr/>
        </p:nvCxnSpPr>
        <p:spPr>
          <a:xfrm>
            <a:off x="1694019" y="1968656"/>
            <a:ext cx="3148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72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9F83F-E192-4249-A525-7257217DD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본인 인증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260-85FC-48DB-BFC7-B71C5263343B}"/>
              </a:ext>
            </a:extLst>
          </p:cNvPr>
          <p:cNvSpPr txBox="1"/>
          <p:nvPr/>
        </p:nvSpPr>
        <p:spPr>
          <a:xfrm>
            <a:off x="145144" y="17611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자가격리 </a:t>
            </a:r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AE673-2E4A-431B-8AA6-BF8FA5B8B656}"/>
              </a:ext>
            </a:extLst>
          </p:cNvPr>
          <p:cNvSpPr txBox="1"/>
          <p:nvPr/>
        </p:nvSpPr>
        <p:spPr>
          <a:xfrm>
            <a:off x="145143" y="317001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어려움을 이겨내고 평범한 일상에</a:t>
            </a:r>
            <a:endParaRPr lang="en-US" altLang="ko-KR" sz="1000" dirty="0"/>
          </a:p>
          <a:p>
            <a:pPr algn="ctr"/>
            <a:r>
              <a:rPr lang="ko-KR" altLang="en-US" sz="1000" dirty="0"/>
              <a:t>함께 할 수 있기를 기원합니다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48510-3434-45DD-8F03-62D6C5857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2" y="2439225"/>
            <a:ext cx="553917" cy="553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A5786-DE7E-4FE0-B3E8-5696DA90D771}"/>
              </a:ext>
            </a:extLst>
          </p:cNvPr>
          <p:cNvSpPr txBox="1"/>
          <p:nvPr/>
        </p:nvSpPr>
        <p:spPr>
          <a:xfrm>
            <a:off x="358140" y="4147109"/>
            <a:ext cx="972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주민등록번호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495B4D-D1F2-4A77-AF55-7BAE6EEFF03F}"/>
              </a:ext>
            </a:extLst>
          </p:cNvPr>
          <p:cNvCxnSpPr/>
          <p:nvPr/>
        </p:nvCxnSpPr>
        <p:spPr>
          <a:xfrm>
            <a:off x="358140" y="4609615"/>
            <a:ext cx="231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1B2733-3892-4343-9C09-68A0C2FD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44697"/>
              </p:ext>
            </p:extLst>
          </p:nvPr>
        </p:nvGraphicFramePr>
        <p:xfrm>
          <a:off x="9815736" y="536651"/>
          <a:ext cx="2376264" cy="1978074"/>
        </p:xfrm>
        <a:graphic>
          <a:graphicData uri="http://schemas.openxmlformats.org/drawingml/2006/table">
            <a:tbl>
              <a:tblPr firstRow="1" bandRow="1"/>
              <a:tblGrid>
                <a:gridCol w="22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02961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주민등록번호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숫자 </a:t>
                      </a:r>
                      <a:r>
                        <a:rPr lang="en-US" altLang="ko-KR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KEYPAD </a:t>
                      </a:r>
                      <a:r>
                        <a:rPr lang="ko-KR" altLang="en-US" sz="7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노출 </a:t>
                      </a:r>
                      <a:endParaRPr lang="en-US" altLang="ko-KR" sz="7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주민등록번호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입력함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1-1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동의 체크박스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미선택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체크 활성화함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불필요시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삭제 가능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대상자 여부 확인</a:t>
                      </a:r>
                      <a:endParaRPr lang="en-US" altLang="ko-KR" sz="7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주민등록 번호로 대상자 여부 확인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주민등록 번호의 대상자가 존재하는 경우 로그인 화면으로 이동함 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격리대상자가 아닌 경우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제공함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화면 이동 없음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이미 가입한 이력이 </a:t>
                      </a:r>
                      <a:r>
                        <a:rPr lang="ko-KR" altLang="en-US" sz="700" b="0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있는경우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ALERT </a:t>
                      </a:r>
                      <a:b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</a:br>
                      <a:r>
                        <a:rPr lang="en-US" altLang="ko-KR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700" b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로그인 화면으로 이동함</a:t>
                      </a:r>
                      <a:endParaRPr lang="en-US" altLang="ko-KR" sz="700" b="0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793984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316558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3370054" y="47860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3370054" y="47981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3370053" y="5196002"/>
            <a:ext cx="209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자가 격리 대상자가 아닙니다</a:t>
            </a:r>
            <a:r>
              <a:rPr lang="en-US" altLang="ko-KR" sz="800" dirty="0"/>
              <a:t>.</a:t>
            </a:r>
          </a:p>
          <a:p>
            <a:pPr algn="ctr"/>
            <a:r>
              <a:rPr lang="ko-KR" altLang="en-US" sz="800" dirty="0"/>
              <a:t>대상자인 경우 담당 기관으로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연락해 주세요</a:t>
            </a:r>
            <a:endParaRPr lang="en-US" altLang="ko-KR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3370053" y="5693698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58702" y="4426235"/>
            <a:ext cx="2317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격리 대상자가 아닌 경우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52250"/>
              </p:ext>
            </p:extLst>
          </p:nvPr>
        </p:nvGraphicFramePr>
        <p:xfrm>
          <a:off x="145143" y="840118"/>
          <a:ext cx="2376264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03">
                  <a:extLst>
                    <a:ext uri="{9D8B030D-6E8A-4147-A177-3AD203B41FA5}">
                      <a16:colId xmlns:a16="http://schemas.microsoft.com/office/drawing/2014/main" val="2985590093"/>
                    </a:ext>
                  </a:extLst>
                </a:gridCol>
                <a:gridCol w="1740061">
                  <a:extLst>
                    <a:ext uri="{9D8B030D-6E8A-4147-A177-3AD203B41FA5}">
                      <a16:colId xmlns:a16="http://schemas.microsoft.com/office/drawing/2014/main" val="218641128"/>
                    </a:ext>
                  </a:extLst>
                </a:gridCol>
              </a:tblGrid>
              <a:tr h="193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IITP_LOGIN_V002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14794"/>
                  </a:ext>
                </a:extLst>
              </a:tr>
            </a:tbl>
          </a:graphicData>
        </a:graphic>
      </p:graphicFrame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id="{6EEE70BF-A11A-471E-916D-6E90E450940F}"/>
              </a:ext>
            </a:extLst>
          </p:cNvPr>
          <p:cNvSpPr/>
          <p:nvPr/>
        </p:nvSpPr>
        <p:spPr>
          <a:xfrm>
            <a:off x="635012" y="5067292"/>
            <a:ext cx="1762735" cy="34185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대상자 여부 확인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624646" y="5023926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+mn-ea"/>
              </a:rPr>
              <a:t>2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D2959F-25DB-4EEA-B456-BE96EA5D6082}"/>
              </a:ext>
            </a:extLst>
          </p:cNvPr>
          <p:cNvSpPr/>
          <p:nvPr/>
        </p:nvSpPr>
        <p:spPr>
          <a:xfrm>
            <a:off x="5792709" y="4786041"/>
            <a:ext cx="2094614" cy="12462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9B9DA-F882-407A-9898-4C7E43114FE4}"/>
              </a:ext>
            </a:extLst>
          </p:cNvPr>
          <p:cNvSpPr txBox="1"/>
          <p:nvPr/>
        </p:nvSpPr>
        <p:spPr>
          <a:xfrm>
            <a:off x="5792709" y="4798104"/>
            <a:ext cx="18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알림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E2D505-7270-40E0-AADA-F0FF54B80EE9}"/>
              </a:ext>
            </a:extLst>
          </p:cNvPr>
          <p:cNvSpPr txBox="1"/>
          <p:nvPr/>
        </p:nvSpPr>
        <p:spPr>
          <a:xfrm>
            <a:off x="5792708" y="5196002"/>
            <a:ext cx="209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가입한 이력이 있습니다</a:t>
            </a:r>
            <a:r>
              <a:rPr lang="en-US" altLang="ko-KR" sz="800" dirty="0"/>
              <a:t>. </a:t>
            </a:r>
          </a:p>
          <a:p>
            <a:pPr algn="ctr"/>
            <a:r>
              <a:rPr lang="ko-KR" altLang="en-US" sz="800" dirty="0"/>
              <a:t>기존 아이디</a:t>
            </a:r>
            <a:r>
              <a:rPr lang="en-US" altLang="ko-KR" sz="800" dirty="0"/>
              <a:t>/</a:t>
            </a:r>
            <a:r>
              <a:rPr lang="ko-KR" altLang="en-US" sz="800" dirty="0"/>
              <a:t>비밀번호로 로그인해 주세요</a:t>
            </a:r>
            <a:r>
              <a:rPr lang="en-US" altLang="ko-KR" sz="800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D3C0F6-4D93-4383-B725-39099D76C093}"/>
              </a:ext>
            </a:extLst>
          </p:cNvPr>
          <p:cNvSpPr/>
          <p:nvPr/>
        </p:nvSpPr>
        <p:spPr>
          <a:xfrm>
            <a:off x="5792708" y="5693698"/>
            <a:ext cx="2104981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확인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81357" y="4426235"/>
            <a:ext cx="23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</a:t>
            </a:r>
            <a:r>
              <a:rPr lang="ko-KR" altLang="en-US" sz="800" b="1" dirty="0"/>
              <a:t>이전에 가입된 이력이 있는 경우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en-US" altLang="ko-KR" sz="800" b="1" dirty="0"/>
              <a:t>- EX. 2</a:t>
            </a:r>
            <a:r>
              <a:rPr lang="ko-KR" altLang="en-US" sz="800" b="1" dirty="0"/>
              <a:t>회 이상 격리자</a:t>
            </a:r>
          </a:p>
        </p:txBody>
      </p:sp>
      <p:sp>
        <p:nvSpPr>
          <p:cNvPr id="39" name="Google Shape;531;p18"/>
          <p:cNvSpPr/>
          <p:nvPr/>
        </p:nvSpPr>
        <p:spPr>
          <a:xfrm>
            <a:off x="3624234" y="6382245"/>
            <a:ext cx="14456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>
                <a:latin typeface="Malgun Gothic"/>
                <a:ea typeface="Malgun Gothic"/>
                <a:cs typeface="Malgun Gothic"/>
                <a:sym typeface="Malgun Gothic"/>
              </a:rPr>
              <a:t>닫힘</a:t>
            </a:r>
            <a:endParaRPr dirty="0"/>
          </a:p>
        </p:txBody>
      </p:sp>
      <p:cxnSp>
        <p:nvCxnSpPr>
          <p:cNvPr id="40" name="Google Shape;506;p18"/>
          <p:cNvCxnSpPr/>
          <p:nvPr/>
        </p:nvCxnSpPr>
        <p:spPr>
          <a:xfrm flipH="1">
            <a:off x="4347060" y="6010710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Google Shape;531;p18"/>
          <p:cNvSpPr/>
          <p:nvPr/>
        </p:nvSpPr>
        <p:spPr>
          <a:xfrm>
            <a:off x="5630734" y="6382245"/>
            <a:ext cx="227796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latin typeface="Malgun Gothic"/>
                <a:ea typeface="Malgun Gothic"/>
                <a:cs typeface="Malgun Gothic"/>
                <a:sym typeface="Malgun Gothic"/>
              </a:rPr>
              <a:t>ALERT </a:t>
            </a:r>
            <a:r>
              <a:rPr lang="ko-KR" altLang="en-US" sz="900" dirty="0">
                <a:latin typeface="Malgun Gothic"/>
                <a:ea typeface="Malgun Gothic"/>
                <a:cs typeface="Malgun Gothic"/>
                <a:sym typeface="Malgun Gothic"/>
              </a:rPr>
              <a:t>닫히며 로그인 화면으로 이동</a:t>
            </a:r>
            <a:endParaRPr dirty="0"/>
          </a:p>
        </p:txBody>
      </p:sp>
      <p:cxnSp>
        <p:nvCxnSpPr>
          <p:cNvPr id="42" name="Google Shape;506;p18"/>
          <p:cNvCxnSpPr/>
          <p:nvPr/>
        </p:nvCxnSpPr>
        <p:spPr>
          <a:xfrm flipH="1">
            <a:off x="6769715" y="6010710"/>
            <a:ext cx="1" cy="2853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" name="모서리가 둥근 직사각형 42"/>
          <p:cNvSpPr/>
          <p:nvPr/>
        </p:nvSpPr>
        <p:spPr>
          <a:xfrm>
            <a:off x="383951" y="4684572"/>
            <a:ext cx="143881" cy="143881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11719A-DC23-400B-B278-7A2DC290E435}"/>
              </a:ext>
            </a:extLst>
          </p:cNvPr>
          <p:cNvSpPr txBox="1"/>
          <p:nvPr/>
        </p:nvSpPr>
        <p:spPr>
          <a:xfrm>
            <a:off x="527832" y="4652982"/>
            <a:ext cx="1606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</a:rPr>
              <a:t>개인정보 수집 이용 동의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CF9007-8EE1-4520-9660-73A41C3EEBE6}"/>
              </a:ext>
            </a:extLst>
          </p:cNvPr>
          <p:cNvSpPr/>
          <p:nvPr/>
        </p:nvSpPr>
        <p:spPr>
          <a:xfrm>
            <a:off x="165140" y="4659087"/>
            <a:ext cx="211403" cy="211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latin typeface="+mn-ea"/>
              </a:rPr>
              <a:t>1-1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89E233-4747-4F1A-A0E1-525FCE2E5B46}"/>
              </a:ext>
            </a:extLst>
          </p:cNvPr>
          <p:cNvSpPr/>
          <p:nvPr/>
        </p:nvSpPr>
        <p:spPr>
          <a:xfrm>
            <a:off x="0" y="6648402"/>
            <a:ext cx="1223493" cy="2111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NEW(2021/11/02)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homeppt.com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17793</TotalTime>
  <Words>4601</Words>
  <Application>Microsoft Macintosh PowerPoint</Application>
  <PresentationFormat>와이드스크린</PresentationFormat>
  <Paragraphs>1704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5" baseType="lpstr">
      <vt:lpstr>나눔스퀘어 Bold</vt:lpstr>
      <vt:lpstr>나눔스퀘어 ExtraBold</vt:lpstr>
      <vt:lpstr>HY견명조</vt:lpstr>
      <vt:lpstr>Malgun Gothic</vt:lpstr>
      <vt:lpstr>Malgun Gothic</vt:lpstr>
      <vt:lpstr>나눔고딕</vt:lpstr>
      <vt:lpstr>Arial</vt:lpstr>
      <vt:lpstr>Calibri</vt:lpstr>
      <vt:lpstr>Calibri Light</vt:lpstr>
      <vt:lpstr>Century Gothic</vt:lpstr>
      <vt:lpstr>Courier New</vt:lpstr>
      <vt:lpstr>Palatino Linotype</vt:lpstr>
      <vt:lpstr>Segoe UI</vt:lpstr>
      <vt:lpstr>Wingdings</vt:lpstr>
      <vt:lpstr>Work Sans Light</vt:lpstr>
      <vt:lpstr>Office 主题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dltn1613@uracle.co.kr</dc:creator>
  <cp:lastModifiedBy>최연주</cp:lastModifiedBy>
  <cp:revision>1461</cp:revision>
  <dcterms:created xsi:type="dcterms:W3CDTF">2021-07-06T05:16:45Z</dcterms:created>
  <dcterms:modified xsi:type="dcterms:W3CDTF">2021-12-08T05:06:21Z</dcterms:modified>
</cp:coreProperties>
</file>